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60" r:id="rId5"/>
  </p:sldMasterIdLst>
  <p:notesMasterIdLst>
    <p:notesMasterId r:id="rId29"/>
  </p:notesMasterIdLst>
  <p:sldIdLst>
    <p:sldId id="256" r:id="rId6"/>
    <p:sldId id="285" r:id="rId7"/>
    <p:sldId id="257" r:id="rId8"/>
    <p:sldId id="264" r:id="rId9"/>
    <p:sldId id="259" r:id="rId10"/>
    <p:sldId id="265" r:id="rId11"/>
    <p:sldId id="266" r:id="rId12"/>
    <p:sldId id="258" r:id="rId13"/>
    <p:sldId id="286" r:id="rId14"/>
    <p:sldId id="262" r:id="rId15"/>
    <p:sldId id="278" r:id="rId16"/>
    <p:sldId id="279" r:id="rId17"/>
    <p:sldId id="269" r:id="rId18"/>
    <p:sldId id="263" r:id="rId19"/>
    <p:sldId id="275" r:id="rId20"/>
    <p:sldId id="280" r:id="rId21"/>
    <p:sldId id="274" r:id="rId22"/>
    <p:sldId id="281" r:id="rId23"/>
    <p:sldId id="282" r:id="rId24"/>
    <p:sldId id="283" r:id="rId25"/>
    <p:sldId id="284" r:id="rId26"/>
    <p:sldId id="267" r:id="rId27"/>
    <p:sldId id="268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404E082-1766-4D32-8CAB-324A3E9CED2E}" v="759" dt="2022-01-28T12:36:44.568"/>
    <p1510:client id="{2BA81218-DF32-2D2A-8C64-2FE0C846B6F4}" v="591" dt="2022-01-27T20:21:33.805"/>
    <p1510:client id="{31A67D90-8A7A-DE00-A36B-FC34064B6F1A}" v="195" dt="2022-01-28T11:19:53.263"/>
    <p1510:client id="{38008BFA-E47A-7D88-0102-4E18D50A2A08}" v="49" dt="2022-01-27T19:37:21.368"/>
    <p1510:client id="{3AFEE1FD-5C84-F6A7-0737-C3D9175F48BD}" v="35" dt="2022-01-28T09:52:39.593"/>
    <p1510:client id="{426C6C38-6305-45E3-BD08-D5389978879E}" v="25" dt="2022-01-27T19:26:37.745"/>
    <p1510:client id="{42D5E79D-0193-6143-9B3E-595759AC3243}" v="64" dt="2022-01-28T08:02:32.319"/>
    <p1510:client id="{681521AD-B2CE-4C9C-78A7-52019CA880EB}" v="37" dt="2022-01-27T19:47:51.390"/>
    <p1510:client id="{876174B2-1206-ECA0-396B-B2DDDB0C6E84}" v="27" dt="2022-01-28T12:11:23.990"/>
    <p1510:client id="{920E71A6-3AAC-2D9C-1183-2A0A0D267B03}" v="26" dt="2022-01-28T12:39:55.584"/>
    <p1510:client id="{9426718D-8C43-4B33-DC9E-B5BFB3422ED8}" v="80" dt="2022-01-28T12:52:18.697"/>
    <p1510:client id="{9C11A924-C028-C240-6188-7D6E5E988055}" v="482" dt="2022-01-27T19:58:11.281"/>
    <p1510:client id="{C6C2FC4E-9490-DA16-37F2-FB5F59EC2257}" v="1" dt="2022-01-28T07:16:28.712"/>
    <p1510:client id="{C916CC2B-FDA5-63A2-BAAE-E5E232607CB0}" v="9" dt="2022-01-28T09:56:35.39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microsoft.com/office/2015/10/relationships/revisionInfo" Target="revisionInfo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presProps" Target="presProps.xml"/><Relationship Id="rId8" Type="http://schemas.openxmlformats.org/officeDocument/2006/relationships/slide" Target="slides/slide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841BCE-80F4-46EB-BB1F-E6CF90748E68}" type="datetimeFigureOut">
              <a:rPr lang="en-US" smtClean="0"/>
              <a:t>2/19/2022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8FA96A-FC29-4C94-9267-17655EF09F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5293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B350C06-873B-4C86-B3EB-222B475A7849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194815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Infer the data frequency of the time series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Detect and adjust holiday effect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Detect multiple 	seasonal patterns within a single time series via </a:t>
            </a:r>
            <a:r>
              <a:rPr lang="en-US" i="1"/>
              <a:t>Seasonal and Trend decomposition using Loess (STL), </a:t>
            </a:r>
            <a:r>
              <a:rPr lang="en-US"/>
              <a:t>and extrapolate seasonality via </a:t>
            </a:r>
            <a:r>
              <a:rPr lang="en-US" i="1"/>
              <a:t>double exponential smoothing(ETS)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Model the trend using ARIMA model and </a:t>
            </a:r>
            <a:r>
              <a:rPr lang="en-US" err="1"/>
              <a:t>auto.ARIMA</a:t>
            </a:r>
            <a:r>
              <a:rPr lang="en-US"/>
              <a:t> algorithm for automatic hyperparameter tuning.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Dozens of models are trained and evaluated, and best model is considered based on lowest AIC.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8FA96A-FC29-4C94-9267-17655EF09F3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273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i="0" dirty="0">
              <a:solidFill>
                <a:srgbClr val="202124"/>
              </a:solidFill>
              <a:effectLst/>
              <a:latin typeface="Roboto" panose="02000000000000000000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8FA96A-FC29-4C94-9267-17655EF09F3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3964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B350C06-873B-4C86-B3EB-222B475A7849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613835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5AFE5-C85D-465B-8644-100B6FEDC8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0B60010-6F57-4759-A78A-E53D1F92DF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41D711-62DD-43A6-A9FD-3A65078C2F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6D3074-AC02-4B92-947D-618D42375E56}" type="datetimeFigureOut">
              <a:rPr lang="en-US" smtClean="0"/>
              <a:t>2/19/2022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81B84A-CEB2-4B7B-BDA9-FE339C9F59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198FFE-AF52-4C47-A1CA-733F167099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DA16E-786D-407F-820A-A486B7C2C9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1121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A0786-93BA-4AB3-AFFC-9B48F76BA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B2C515F-1677-42CC-A5A9-DBB0D170CC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A0D291-D054-4E90-80EA-D645A533CE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6D3074-AC02-4B92-947D-618D42375E56}" type="datetimeFigureOut">
              <a:rPr lang="en-US" smtClean="0"/>
              <a:t>2/19/2022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6822BF-5888-4856-A208-550AD3EA48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A1ABF0-D9E0-4588-AA2F-9FBB3D8CA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DA16E-786D-407F-820A-A486B7C2C9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4339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3A9040F-A060-4F9E-A963-F73A7F7E80C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62B0F0-30E3-4C32-8595-4918B76194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D70D92-CA9B-4A66-8A8D-3FA98DC6B1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6D3074-AC02-4B92-947D-618D42375E56}" type="datetimeFigureOut">
              <a:rPr lang="en-US" smtClean="0"/>
              <a:t>2/19/2022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96149A-87DA-415E-A859-900CC358FE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25C2B1-2703-468E-A60B-43780B6701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DA16E-786D-407F-820A-A486B7C2C9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3522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icture Placeholder 26"/>
          <p:cNvSpPr>
            <a:spLocks noGrp="1"/>
          </p:cNvSpPr>
          <p:nvPr>
            <p:ph type="pic" sz="quarter" idx="10"/>
          </p:nvPr>
        </p:nvSpPr>
        <p:spPr>
          <a:xfrm>
            <a:off x="1972573" y="2610407"/>
            <a:ext cx="2314575" cy="231298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28" name="Picture Placeholder 26"/>
          <p:cNvSpPr>
            <a:spLocks noGrp="1"/>
          </p:cNvSpPr>
          <p:nvPr>
            <p:ph type="pic" sz="quarter" idx="11"/>
          </p:nvPr>
        </p:nvSpPr>
        <p:spPr>
          <a:xfrm>
            <a:off x="5010409" y="2610407"/>
            <a:ext cx="2314575" cy="231298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29" name="Picture Placeholder 26"/>
          <p:cNvSpPr>
            <a:spLocks noGrp="1"/>
          </p:cNvSpPr>
          <p:nvPr>
            <p:ph type="pic" sz="quarter" idx="12"/>
          </p:nvPr>
        </p:nvSpPr>
        <p:spPr>
          <a:xfrm>
            <a:off x="7936074" y="2610407"/>
            <a:ext cx="2314575" cy="231298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415592" y="6400892"/>
            <a:ext cx="2520242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lt"/>
              </a:rPr>
              <a:t>© 2018 </a:t>
            </a:r>
            <a:r>
              <a:rPr lang="en-US" sz="900" b="1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lt"/>
              </a:rPr>
              <a:t>Slidefabric.com</a:t>
            </a:r>
            <a:r>
              <a:rPr lang="en-US" sz="9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lt"/>
              </a:rPr>
              <a:t> All rights reserved.</a:t>
            </a:r>
            <a:endParaRPr lang="en-US" sz="900" b="0" i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15" name="Rectangle 14"/>
          <p:cNvSpPr/>
          <p:nvPr userDrawn="1"/>
        </p:nvSpPr>
        <p:spPr>
          <a:xfrm>
            <a:off x="11383483" y="88972"/>
            <a:ext cx="7136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fld id="{1FF971EA-3A6D-44E0-AE21-1C9457776B3F}" type="slidenum">
              <a:rPr lang="en-US" sz="1800" spc="60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pPr algn="ctr"/>
              <a:t>‹#›</a:t>
            </a:fld>
            <a:endParaRPr lang="en-US" sz="1600" spc="60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16" name="Rectangle 15"/>
          <p:cNvSpPr/>
          <p:nvPr userDrawn="1"/>
        </p:nvSpPr>
        <p:spPr>
          <a:xfrm>
            <a:off x="10512622" y="194735"/>
            <a:ext cx="108331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800" kern="1700" spc="118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PAGE</a:t>
            </a:r>
            <a:endParaRPr lang="en-US" sz="1600" spc="60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120270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408FB6-22D6-4AD2-A3F7-85E42FDF71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0F4F68-FF2A-4814-BE7B-EF0197224E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17D0EE-5710-461B-A56E-DEC023ACD4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19055-8885-4C6E-8D0A-1A16D40B624B}" type="datetimeFigureOut">
              <a:rPr lang="en-IN" smtClean="0"/>
              <a:t>19-02-2022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E2AFC1-FE63-47B1-8712-28CE262C6E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D5606E-27AD-438E-9F75-CD326AA5A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595CD-40F3-42FE-A482-1C95FC681DD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674436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7C003C-C03A-491E-ABF9-C7FA9B13F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C3BB10-08B6-4558-891E-08BBDE1AA5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8A8377-E48A-4566-A91C-BD26A81CDF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19055-8885-4C6E-8D0A-1A16D40B624B}" type="datetimeFigureOut">
              <a:rPr lang="en-IN" smtClean="0"/>
              <a:t>19-02-2022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E60D7A-567C-488F-BE3D-5A9B8DEADF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1B81D6-14E4-4B08-A888-DD8152D93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595CD-40F3-42FE-A482-1C95FC681DD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686229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46A93E-E84E-4107-8427-756462D24A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987E69-2333-427C-B9BC-FC8A9C117A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BBB917-7255-4CB7-AA53-27DB8F5ABC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19055-8885-4C6E-8D0A-1A16D40B624B}" type="datetimeFigureOut">
              <a:rPr lang="en-IN" smtClean="0"/>
              <a:t>19-02-2022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56AFBC-8F22-4E80-8FA0-3A636693D4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546C3B-CB49-4EDF-B92F-2BDE1EAB56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595CD-40F3-42FE-A482-1C95FC681DD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77695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FF698-B1C0-4D31-A847-721AB4E66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F50D74-36C9-4A11-AFA5-59B7386E02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E49141-1AB6-4E3A-8747-C8BA2EBB7E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22704B-6192-4F94-8C2F-6B951C38EE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19055-8885-4C6E-8D0A-1A16D40B624B}" type="datetimeFigureOut">
              <a:rPr lang="en-IN" smtClean="0"/>
              <a:t>19-02-2022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A06EE4-9EC3-4433-B788-1838EF5FA1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2D5DBC-BEAE-43E6-AEEE-6B2F27CCB4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595CD-40F3-42FE-A482-1C95FC681DD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371895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BA1990-09E3-4609-ABBA-8BB276D5B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F6CF26-1720-4DE0-AAF7-B82B388F58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A1DEEB-571B-4937-A62A-5A279C9401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D93B1F-FFDB-4775-8664-E6BD1285A89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0C1E992-F6DF-48EE-B397-2348A5A166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39CF9CE-7337-4CAC-946F-4795976860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19055-8885-4C6E-8D0A-1A16D40B624B}" type="datetimeFigureOut">
              <a:rPr lang="en-IN" smtClean="0"/>
              <a:t>19-02-2022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1EC47A7-1399-403C-82EB-A2FBEB4648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E3FDC86-66CE-4663-B841-E10DF2AA7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595CD-40F3-42FE-A482-1C95FC681DD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6975336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EC8D9-694B-4500-A372-1AFDD62D5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750E6EE-3C4B-4C5B-ABA1-DD3A02B3C4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19055-8885-4C6E-8D0A-1A16D40B624B}" type="datetimeFigureOut">
              <a:rPr lang="en-IN" smtClean="0"/>
              <a:t>19-02-2022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AC226A-3E2D-4F1C-8578-2FECDDF5E5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E8F9DF-D235-47CA-90E7-DAF6F65B0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595CD-40F3-42FE-A482-1C95FC681DD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4327732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A62DFF3-15BC-4D96-A65B-CAF4C8409A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19055-8885-4C6E-8D0A-1A16D40B624B}" type="datetimeFigureOut">
              <a:rPr lang="en-IN" smtClean="0"/>
              <a:t>19-02-2022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105C8C8-1AE5-44BA-ADBD-C1923837B4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886B0B-3319-4E94-B841-B09924ACEA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595CD-40F3-42FE-A482-1C95FC681DD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873208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445F58-4D8D-445C-A890-CFBF633DD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6183BE-A22D-4BDD-9AD4-9F0FA73C23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BB6DB6-0034-4A59-9DAB-8793403762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6D3074-AC02-4B92-947D-618D42375E56}" type="datetimeFigureOut">
              <a:rPr lang="en-US" smtClean="0"/>
              <a:t>2/19/2022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AD76B9-23F6-4ACD-A39D-9CCD40E745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9220AE-7CC2-4950-890B-608C9BE2E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DA16E-786D-407F-820A-A486B7C2C9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16639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E77853-5F01-477A-8D9A-E63A50154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506D9C-2536-46D2-AB19-036F64B16A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65051C-C820-495A-8045-3C568A2F20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F56718-F5DE-4286-99F0-4A3957E884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19055-8885-4C6E-8D0A-1A16D40B624B}" type="datetimeFigureOut">
              <a:rPr lang="en-IN" smtClean="0"/>
              <a:t>19-02-2022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15E7E7-D62F-4A7C-9C69-443624D421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FCF244-3EBB-4343-8C86-475CDE848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595CD-40F3-42FE-A482-1C95FC681DD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2669672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4C23E1-04BF-4EEC-90C3-497F3486A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EAE4883-75C9-4117-98E8-8A37CCF1284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33FB9B-A675-43D7-9FA3-79E27FC11F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235D8A-9C9C-4F5F-A066-A478C9108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19055-8885-4C6E-8D0A-1A16D40B624B}" type="datetimeFigureOut">
              <a:rPr lang="en-IN" smtClean="0"/>
              <a:t>19-02-2022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C2E723-9A3E-42AB-9E16-A5C0908EAB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3849F5-D01A-4589-9BAD-7CAA936F1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595CD-40F3-42FE-A482-1C95FC681DD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3462585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367D7-0A9A-447A-82A9-23CCD926E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856DE7D-215C-4562-8C20-6A569A509A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04C513-59F3-4816-8461-C3598EF475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19055-8885-4C6E-8D0A-1A16D40B624B}" type="datetimeFigureOut">
              <a:rPr lang="en-IN" smtClean="0"/>
              <a:t>19-02-2022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DD4BAD-4182-47FC-90BA-8BDB0FB981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9514DD-B84D-4561-87A2-87980E016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595CD-40F3-42FE-A482-1C95FC681DD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3044644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56FF698-F6FB-4570-AD6E-EE8956F54D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19A820-5B4D-4976-8211-AE4D397967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10242E-9BAC-4B7E-825B-5D366E36B8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19055-8885-4C6E-8D0A-1A16D40B624B}" type="datetimeFigureOut">
              <a:rPr lang="en-IN" smtClean="0"/>
              <a:t>19-02-2022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C6ED18-56D9-41B3-93B1-D4CC9DC741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A0CD86-5045-4E5C-A4DB-FDD4D9D0F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595CD-40F3-42FE-A482-1C95FC681DD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76528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6E6BA-6D8F-4A7F-89CD-38A96528CE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59B421-27EF-4299-BBDD-34E0CB05AB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9BA5EC-E83F-422D-8285-40B3C36046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6D3074-AC02-4B92-947D-618D42375E56}" type="datetimeFigureOut">
              <a:rPr lang="en-US" smtClean="0"/>
              <a:t>2/19/2022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F8B6B9-36BA-47AD-B92C-AD5409F4BD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BEB873-9051-447A-B49C-CCC1C981F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DA16E-786D-407F-820A-A486B7C2C9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6360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91B482-3C3C-476E-B560-8177E2CFB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A8A26-6175-42A7-BAAA-247D08185A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8286B9-442D-4199-B66D-A65F65B9E6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C017CF-9DEC-4906-A03E-2C386B6FE4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6D3074-AC02-4B92-947D-618D42375E56}" type="datetimeFigureOut">
              <a:rPr lang="en-US" smtClean="0"/>
              <a:t>2/19/2022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B49367-F3A0-4C32-B501-A7203F43E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B6F13F-81AC-476C-A955-367A9981A7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DA16E-786D-407F-820A-A486B7C2C9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9717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89B24E-07A4-4B6C-983A-044EB3277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29BE8F-115D-459E-8229-C6B4D03A48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A14F83-5BE3-4DDD-8023-6F654023BC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B342A6-A55D-40F4-953C-1F3AAAA3F8C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837596-DE81-4FEA-84CE-9581F84D331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8A9F91B-36E8-48BE-B3D6-16399DD9DB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6D3074-AC02-4B92-947D-618D42375E56}" type="datetimeFigureOut">
              <a:rPr lang="en-US" smtClean="0"/>
              <a:t>2/19/2022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53E5781-809E-46DA-9540-6E5AAAEE02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86BBCFA-C51E-4FAA-961F-E4E0C64AC0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DA16E-786D-407F-820A-A486B7C2C9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391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32C71-4BA7-43B5-969E-0007B39529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987952-BBD7-492D-B4AE-115D4A615A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6D3074-AC02-4B92-947D-618D42375E56}" type="datetimeFigureOut">
              <a:rPr lang="en-US" smtClean="0"/>
              <a:t>2/19/2022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4E7232-07BF-4BB4-910C-7CD014D786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3E218C-135A-4307-8AA7-325E12C11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DA16E-786D-407F-820A-A486B7C2C9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18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98B5E42-D78B-42CA-8554-FDEDB7105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6D3074-AC02-4B92-947D-618D42375E56}" type="datetimeFigureOut">
              <a:rPr lang="en-US" smtClean="0"/>
              <a:t>2/19/2022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668801D-5267-4350-9C30-AD21025E8A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A6E333-7BCD-4DA5-A1AF-070E890A36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DA16E-786D-407F-820A-A486B7C2C9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8268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81DA55-B8C2-4E64-9FB3-4B084464D7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06CDDE-20A1-43CE-A4ED-CF7E49FFCE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E374FD-64A5-41E6-8B6F-3A6A983CB3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F58701-1DCA-4F45-857A-067F50F78C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6D3074-AC02-4B92-947D-618D42375E56}" type="datetimeFigureOut">
              <a:rPr lang="en-US" smtClean="0"/>
              <a:t>2/19/2022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34E98D-349D-4010-B918-72F1DE6A0F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4466C3-8E97-41B3-9CB7-DEA701BCD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DA16E-786D-407F-820A-A486B7C2C9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159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3AA819-A2D7-4F16-9B06-92A546B1F2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78D6B63-6325-4C7D-B20A-2777E8540B9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DE51B1-491C-4946-8AA4-E435D1FB8D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40022E-FE07-45C7-A4B7-8C178EDA3D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6D3074-AC02-4B92-947D-618D42375E56}" type="datetimeFigureOut">
              <a:rPr lang="en-US" smtClean="0"/>
              <a:t>2/19/2022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60CD7F-C717-4583-A4E9-14F2B76605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B45125-396E-4964-A44E-141F5BE24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DA16E-786D-407F-820A-A486B7C2C9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0831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6BFB260-F6D3-4F16-97E3-150F3CAE10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8D2014-41F1-4265-918C-C9242C86E6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09C2DB-EA51-42C1-A7F3-A9F0ACC922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6D3074-AC02-4B92-947D-618D42375E56}" type="datetimeFigureOut">
              <a:rPr lang="en-US" smtClean="0"/>
              <a:t>2/19/2022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3CB5CF-E4C8-4AEA-B8B9-A26D9E5BB8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D3DC6B-97F9-449C-AE33-98B76213F0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ADA16E-786D-407F-820A-A486B7C2C9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3085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037F914-048F-4B15-BE02-C3B75DA32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D353B-3D22-4C56-9077-A9A87AAE72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E282DC-D8FC-4E7D-9358-47EB4CC4C25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219055-8885-4C6E-8D0A-1A16D40B624B}" type="datetimeFigureOut">
              <a:rPr lang="en-IN" smtClean="0"/>
              <a:t>19-02-2022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D3C7A4-B713-4A7E-8864-0933E2CE21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B9EC10-17FF-4797-B181-F9C98FB15C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7595CD-40F3-42FE-A482-1C95FC681DD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332651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datastudio.google.com/s/iRYPciBNIjM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4" Type="http://schemas.microsoft.com/office/2007/relationships/hdphoto" Target="../media/hdphoto2.wdp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Relationship Id="rId5" Type="http://schemas.microsoft.com/office/2007/relationships/hdphoto" Target="../media/hdphoto1.wdp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ia.gov/dnav/pet/hist/LeafHandler.ashx?n=PET&amp;s=MCRFPUS2&amp;f=M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cloud.google.com/bigquery-ml/docs/reference/standard-sql/bigqueryml-syntax-create-time-series" TargetMode="Externa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ISB Logo">
            <a:extLst>
              <a:ext uri="{FF2B5EF4-FFF2-40B4-BE49-F238E27FC236}">
                <a16:creationId xmlns:a16="http://schemas.microsoft.com/office/drawing/2014/main" id="{1300A59E-D5A9-4413-8C81-DC95CDF760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" t="12021" b="17586"/>
          <a:stretch/>
        </p:blipFill>
        <p:spPr bwMode="auto">
          <a:xfrm>
            <a:off x="11065934" y="6261652"/>
            <a:ext cx="863599" cy="352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CB69FC3-8027-42F3-89B5-0235124B55E1}"/>
              </a:ext>
            </a:extLst>
          </p:cNvPr>
          <p:cNvSpPr txBox="1"/>
          <p:nvPr/>
        </p:nvSpPr>
        <p:spPr>
          <a:xfrm>
            <a:off x="581092" y="2476037"/>
            <a:ext cx="3751611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4000" b="1">
                <a:latin typeface="Arial" panose="020B0604020202020204" pitchFamily="34" charset="0"/>
                <a:cs typeface="Arial" panose="020B0604020202020204" pitchFamily="34" charset="0"/>
              </a:rPr>
              <a:t>Oil Production Forecasting</a:t>
            </a:r>
            <a:endParaRPr lang="en-US" sz="4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 descr="A picture containing building, outdoor, road, street&#10;&#10;Description automatically generated">
            <a:extLst>
              <a:ext uri="{FF2B5EF4-FFF2-40B4-BE49-F238E27FC236}">
                <a16:creationId xmlns:a16="http://schemas.microsoft.com/office/drawing/2014/main" id="{7B17CC46-32F3-490B-B1BC-22727C981C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1380" y="485775"/>
            <a:ext cx="7158153" cy="559430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DCA4A75-DE7B-41B2-A420-A70CF4DCED2C}"/>
              </a:ext>
            </a:extLst>
          </p:cNvPr>
          <p:cNvSpPr txBox="1"/>
          <p:nvPr/>
        </p:nvSpPr>
        <p:spPr>
          <a:xfrm>
            <a:off x="570504" y="3718367"/>
            <a:ext cx="3782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/>
              <a:t>Group Number - 2</a:t>
            </a:r>
          </a:p>
        </p:txBody>
      </p:sp>
    </p:spTree>
    <p:extLst>
      <p:ext uri="{BB962C8B-B14F-4D97-AF65-F5344CB8AC3E}">
        <p14:creationId xmlns:p14="http://schemas.microsoft.com/office/powerpoint/2010/main" val="17917834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E19BB18-96D0-4583-AF57-9CE98648E77F}"/>
              </a:ext>
            </a:extLst>
          </p:cNvPr>
          <p:cNvSpPr txBox="1"/>
          <p:nvPr/>
        </p:nvSpPr>
        <p:spPr>
          <a:xfrm>
            <a:off x="482400" y="356400"/>
            <a:ext cx="10515599" cy="73344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 kern="1200">
                <a:latin typeface="Calibri"/>
                <a:ea typeface="+mj-ea"/>
                <a:cs typeface="Calibri"/>
              </a:rPr>
              <a:t>End User-Interface</a:t>
            </a:r>
          </a:p>
        </p:txBody>
      </p:sp>
      <p:pic>
        <p:nvPicPr>
          <p:cNvPr id="5" name="Picture 2" descr="ISB Logo">
            <a:extLst>
              <a:ext uri="{FF2B5EF4-FFF2-40B4-BE49-F238E27FC236}">
                <a16:creationId xmlns:a16="http://schemas.microsoft.com/office/drawing/2014/main" id="{1300A59E-D5A9-4413-8C81-DC95CDF760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" t="12021" b="17586"/>
          <a:stretch/>
        </p:blipFill>
        <p:spPr bwMode="auto">
          <a:xfrm>
            <a:off x="11065934" y="6261652"/>
            <a:ext cx="863599" cy="352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4C48AA3-B331-41F6-B77C-2367124EEA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5"/>
          <a:stretch/>
        </p:blipFill>
        <p:spPr>
          <a:xfrm>
            <a:off x="4454194" y="960781"/>
            <a:ext cx="7386623" cy="5121967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704631A-20EC-4441-BC75-63466F06F60A}"/>
              </a:ext>
            </a:extLst>
          </p:cNvPr>
          <p:cNvSpPr txBox="1"/>
          <p:nvPr/>
        </p:nvSpPr>
        <p:spPr>
          <a:xfrm>
            <a:off x="578819" y="1630338"/>
            <a:ext cx="3486496" cy="378565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cs typeface="Calibri"/>
              </a:rPr>
              <a:t>An interactive dashboard built on google data studio allowing the end-user to choose  from various forecast horizons and confidence levels</a:t>
            </a:r>
            <a:endParaRPr lang="en-US" dirty="0">
              <a:cs typeface="Calibri" panose="020F0502020204030204"/>
            </a:endParaRPr>
          </a:p>
          <a:p>
            <a:endParaRPr lang="en-US" sz="1600" dirty="0"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Margin of error and Standard error for the forecasted period</a:t>
            </a:r>
            <a:endParaRPr lang="en-US" sz="1600" dirty="0">
              <a:cs typeface="Calibri"/>
            </a:endParaRPr>
          </a:p>
          <a:p>
            <a:endParaRPr lang="en-US" sz="1600" dirty="0"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Data table showing month wise forecast numbers along with confidence intervals and standard error</a:t>
            </a:r>
            <a:endParaRPr lang="en-US" sz="1600" dirty="0"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sz="1400" i="1" dirty="0">
                <a:hlinkClick r:id="rId4"/>
              </a:rPr>
              <a:t>https://datastudio.google.com/s/iRYPciBNIjM</a:t>
            </a:r>
            <a:endParaRPr lang="en-US" sz="1400" i="1" dirty="0"/>
          </a:p>
        </p:txBody>
      </p:sp>
    </p:spTree>
    <p:extLst>
      <p:ext uri="{BB962C8B-B14F-4D97-AF65-F5344CB8AC3E}">
        <p14:creationId xmlns:p14="http://schemas.microsoft.com/office/powerpoint/2010/main" val="19106825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/>
              <a:t>Fully Managed and Scalable</a:t>
            </a:r>
          </a:p>
          <a:p>
            <a:r>
              <a:rPr lang="en-US" sz="1800"/>
              <a:t>Built-in security controls</a:t>
            </a:r>
          </a:p>
          <a:p>
            <a:r>
              <a:rPr lang="en-US" sz="1800"/>
              <a:t>Easy Integration</a:t>
            </a:r>
          </a:p>
          <a:p>
            <a:r>
              <a:rPr lang="en-US" sz="1800"/>
              <a:t>No Infrastructure to set up and maintain </a:t>
            </a:r>
          </a:p>
          <a:p>
            <a:r>
              <a:rPr lang="en-US" sz="1800"/>
              <a:t>Centralized view</a:t>
            </a:r>
          </a:p>
          <a:p>
            <a:r>
              <a:rPr lang="en-US" sz="1800"/>
              <a:t>Effortless Scheduling</a:t>
            </a:r>
          </a:p>
          <a:p>
            <a:r>
              <a:rPr lang="en-US" sz="1800"/>
              <a:t>Identity and Access Management controls</a:t>
            </a:r>
          </a:p>
          <a:p>
            <a:r>
              <a:rPr lang="en-US" sz="1800"/>
              <a:t>Audit logs</a:t>
            </a:r>
            <a:endParaRPr lang="en-IN" sz="1800"/>
          </a:p>
        </p:txBody>
      </p:sp>
      <p:pic>
        <p:nvPicPr>
          <p:cNvPr id="5" name="Picture 5" descr="A picture containing transport, crane&#10;&#10;Description automatically generated">
            <a:extLst>
              <a:ext uri="{FF2B5EF4-FFF2-40B4-BE49-F238E27FC236}">
                <a16:creationId xmlns:a16="http://schemas.microsoft.com/office/drawing/2014/main" id="{DC449FFB-B66E-41B5-AE86-9C726E037E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39" b="7795"/>
          <a:stretch/>
        </p:blipFill>
        <p:spPr>
          <a:xfrm>
            <a:off x="6429300" y="1481098"/>
            <a:ext cx="4014585" cy="399747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DF3CDD7-B2A4-4AF9-8CF4-7B30EAD6A686}"/>
              </a:ext>
            </a:extLst>
          </p:cNvPr>
          <p:cNvSpPr txBox="1"/>
          <p:nvPr/>
        </p:nvSpPr>
        <p:spPr>
          <a:xfrm>
            <a:off x="482400" y="356400"/>
            <a:ext cx="6094854" cy="58477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IN" sz="3200" b="1">
                <a:latin typeface="Calibri"/>
                <a:cs typeface="Calibri"/>
              </a:rPr>
              <a:t>Deployment</a:t>
            </a:r>
          </a:p>
        </p:txBody>
      </p:sp>
      <p:pic>
        <p:nvPicPr>
          <p:cNvPr id="4" name="Picture 2" descr="ISB Logo">
            <a:extLst>
              <a:ext uri="{FF2B5EF4-FFF2-40B4-BE49-F238E27FC236}">
                <a16:creationId xmlns:a16="http://schemas.microsoft.com/office/drawing/2014/main" id="{1300A59E-D5A9-4413-8C81-DC95CDF760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" t="12021" b="17586"/>
          <a:stretch/>
        </p:blipFill>
        <p:spPr bwMode="auto">
          <a:xfrm>
            <a:off x="11065934" y="6261652"/>
            <a:ext cx="863599" cy="352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43994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45520"/>
            <a:ext cx="10515600" cy="4791485"/>
          </a:xfrm>
        </p:spPr>
        <p:txBody>
          <a:bodyPr>
            <a:noAutofit/>
          </a:bodyPr>
          <a:lstStyle/>
          <a:p>
            <a:r>
              <a:rPr lang="en-US" sz="1800">
                <a:ea typeface="+mn-lt"/>
                <a:cs typeface="+mn-lt"/>
              </a:rPr>
              <a:t>Hardware Configuration </a:t>
            </a:r>
          </a:p>
          <a:p>
            <a:pPr lvl="1"/>
            <a:r>
              <a:rPr lang="en-US" sz="1800">
                <a:ea typeface="+mn-lt"/>
                <a:cs typeface="+mn-lt"/>
              </a:rPr>
              <a:t>Memory 256 MB</a:t>
            </a:r>
          </a:p>
          <a:p>
            <a:pPr lvl="1"/>
            <a:r>
              <a:rPr lang="en-US" sz="1800">
                <a:ea typeface="+mn-lt"/>
                <a:cs typeface="+mn-lt"/>
              </a:rPr>
              <a:t>Storage 512 MB</a:t>
            </a:r>
          </a:p>
          <a:p>
            <a:pPr lvl="1"/>
            <a:r>
              <a:rPr lang="en-US" sz="1800">
                <a:ea typeface="+mn-lt"/>
                <a:cs typeface="+mn-lt"/>
              </a:rPr>
              <a:t>Linux OS</a:t>
            </a:r>
          </a:p>
          <a:p>
            <a:pPr lvl="1"/>
            <a:r>
              <a:rPr lang="en-US" sz="1800">
                <a:ea typeface="+mn-lt"/>
                <a:cs typeface="+mn-lt"/>
              </a:rPr>
              <a:t>Python 3.9</a:t>
            </a:r>
            <a:endParaRPr lang="en-IN"/>
          </a:p>
          <a:p>
            <a:r>
              <a:rPr lang="en-IN" sz="1800"/>
              <a:t>Libraries used </a:t>
            </a:r>
            <a:endParaRPr lang="en-IN" sz="1800">
              <a:cs typeface="Calibri"/>
            </a:endParaRPr>
          </a:p>
          <a:p>
            <a:pPr lvl="1"/>
            <a:r>
              <a:rPr lang="en-IN" sz="1800"/>
              <a:t>Pandas </a:t>
            </a:r>
            <a:endParaRPr lang="en-IN" sz="1800">
              <a:cs typeface="Calibri"/>
            </a:endParaRPr>
          </a:p>
          <a:p>
            <a:pPr lvl="1"/>
            <a:r>
              <a:rPr lang="en-IN" sz="1800"/>
              <a:t>Numpy</a:t>
            </a:r>
          </a:p>
          <a:p>
            <a:pPr lvl="1"/>
            <a:r>
              <a:rPr lang="en-IN" sz="1800"/>
              <a:t>Google Cloud – BigQuery</a:t>
            </a:r>
          </a:p>
          <a:p>
            <a:pPr lvl="1"/>
            <a:r>
              <a:rPr lang="en-US" sz="1800"/>
              <a:t>Google Cloud – Storage</a:t>
            </a:r>
            <a:endParaRPr lang="en-US" sz="1800">
              <a:cs typeface="Calibri"/>
            </a:endParaRPr>
          </a:p>
          <a:p>
            <a:pPr lvl="1"/>
            <a:r>
              <a:rPr lang="en-US" sz="1800"/>
              <a:t>Date Time</a:t>
            </a:r>
            <a:endParaRPr lang="en-IN" sz="1800" err="1"/>
          </a:p>
          <a:p>
            <a:r>
              <a:rPr lang="en-US" sz="1800"/>
              <a:t>Version Control </a:t>
            </a:r>
            <a:endParaRPr lang="en-US" sz="1800">
              <a:cs typeface="Calibri"/>
            </a:endParaRPr>
          </a:p>
          <a:p>
            <a:pPr lvl="1"/>
            <a:r>
              <a:rPr lang="en-US" sz="1800"/>
              <a:t>GitHub</a:t>
            </a:r>
            <a:endParaRPr lang="en-IN" sz="1800"/>
          </a:p>
        </p:txBody>
      </p:sp>
      <p:pic>
        <p:nvPicPr>
          <p:cNvPr id="4" name="Picture 2" descr="ISB Logo">
            <a:extLst>
              <a:ext uri="{FF2B5EF4-FFF2-40B4-BE49-F238E27FC236}">
                <a16:creationId xmlns:a16="http://schemas.microsoft.com/office/drawing/2014/main" id="{1300A59E-D5A9-4413-8C81-DC95CDF760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" t="12021" b="17586"/>
          <a:stretch/>
        </p:blipFill>
        <p:spPr bwMode="auto">
          <a:xfrm>
            <a:off x="11065934" y="6251820"/>
            <a:ext cx="863599" cy="352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ACCF3F3-49B7-48FD-AAAC-F3923D9116C3}"/>
              </a:ext>
            </a:extLst>
          </p:cNvPr>
          <p:cNvSpPr txBox="1"/>
          <p:nvPr/>
        </p:nvSpPr>
        <p:spPr>
          <a:xfrm>
            <a:off x="482400" y="356400"/>
            <a:ext cx="6094854" cy="58477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IN" sz="3200" b="1">
                <a:latin typeface="Calibri"/>
                <a:cs typeface="Calibri"/>
              </a:rPr>
              <a:t>Technical Specifications</a:t>
            </a:r>
          </a:p>
        </p:txBody>
      </p:sp>
      <p:pic>
        <p:nvPicPr>
          <p:cNvPr id="7" name="Picture 5" descr="A picture containing transport, crane&#10;&#10;Description automatically generated">
            <a:extLst>
              <a:ext uri="{FF2B5EF4-FFF2-40B4-BE49-F238E27FC236}">
                <a16:creationId xmlns:a16="http://schemas.microsoft.com/office/drawing/2014/main" id="{6202271E-DA6A-40CD-A4DC-BE770A51D0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39" b="7795"/>
          <a:stretch/>
        </p:blipFill>
        <p:spPr>
          <a:xfrm>
            <a:off x="6429300" y="1481098"/>
            <a:ext cx="4014585" cy="3997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0240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/>
          <p:nvPr/>
        </p:nvPicPr>
        <p:blipFill>
          <a:blip r:embed="rId2"/>
          <a:stretch>
            <a:fillRect/>
          </a:stretch>
        </p:blipFill>
        <p:spPr>
          <a:xfrm>
            <a:off x="6090950" y="151785"/>
            <a:ext cx="4827905" cy="6324600"/>
          </a:xfrm>
          <a:prstGeom prst="rect">
            <a:avLst/>
          </a:prstGeom>
          <a:ln w="6350" cap="sq">
            <a:solidFill>
              <a:schemeClr val="bg1">
                <a:lumMod val="75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2" descr="ISB Logo">
            <a:extLst>
              <a:ext uri="{FF2B5EF4-FFF2-40B4-BE49-F238E27FC236}">
                <a16:creationId xmlns:a16="http://schemas.microsoft.com/office/drawing/2014/main" id="{1300A59E-D5A9-4413-8C81-DC95CDF760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" t="12021" b="17586"/>
          <a:stretch/>
        </p:blipFill>
        <p:spPr bwMode="auto">
          <a:xfrm>
            <a:off x="11065934" y="6261652"/>
            <a:ext cx="863599" cy="352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FA84523-1ABD-427A-AACA-1606B6E17BBC}"/>
              </a:ext>
            </a:extLst>
          </p:cNvPr>
          <p:cNvSpPr txBox="1"/>
          <p:nvPr/>
        </p:nvSpPr>
        <p:spPr>
          <a:xfrm>
            <a:off x="64294" y="171450"/>
            <a:ext cx="7265194" cy="70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8B6EAD7-F9AD-4D5A-8B93-430D6CDBDBDC}"/>
              </a:ext>
            </a:extLst>
          </p:cNvPr>
          <p:cNvSpPr txBox="1"/>
          <p:nvPr/>
        </p:nvSpPr>
        <p:spPr>
          <a:xfrm>
            <a:off x="482400" y="356400"/>
            <a:ext cx="68216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/>
              <a:t>Monitoring</a:t>
            </a:r>
            <a:r>
              <a:rPr lang="en-IN" sz="3200" b="1">
                <a:latin typeface="+mj-lt"/>
              </a:rPr>
              <a:t> </a:t>
            </a:r>
            <a:r>
              <a:rPr lang="en-IN" sz="3200" b="1"/>
              <a:t>and Maintenance</a:t>
            </a:r>
            <a:endParaRPr lang="en-US" sz="3200" b="1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840057-1238-4D8A-9197-8592C7CD0017}"/>
              </a:ext>
            </a:extLst>
          </p:cNvPr>
          <p:cNvSpPr txBox="1"/>
          <p:nvPr/>
        </p:nvSpPr>
        <p:spPr>
          <a:xfrm>
            <a:off x="490511" y="1975257"/>
            <a:ext cx="3999921" cy="26776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/>
              </a:rPr>
              <a:t>Leveraging Google Cloud Platform Monitoring service to </a:t>
            </a:r>
            <a:r>
              <a:rPr lang="en-US" sz="1600">
                <a:solidFill>
                  <a:prstClr val="black"/>
                </a:solidFill>
                <a:latin typeface="Calibri" panose="020F0502020204030204"/>
                <a:cs typeface="Calibri" panose="020F0502020204030204"/>
              </a:rPr>
              <a:t>monitor 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/>
              </a:rPr>
              <a:t>production jobs.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600">
                <a:solidFill>
                  <a:prstClr val="black"/>
                </a:solidFill>
                <a:latin typeface="Calibri" panose="020F0502020204030204"/>
                <a:cs typeface="Calibri" panose="020F0502020204030204"/>
              </a:rPr>
              <a:t>Email Alerts are triggered to all business stakeholder for every successful / failed events.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alibri" panose="020F0502020204030204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alibri" panose="020F0502020204030204"/>
            </a:endParaRPr>
          </a:p>
        </p:txBody>
      </p:sp>
      <p:pic>
        <p:nvPicPr>
          <p:cNvPr id="4" name="Picture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5C412E43-53DA-4E0B-A5D7-DB9D987A79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7042" y="1056412"/>
            <a:ext cx="6572491" cy="4246556"/>
          </a:xfrm>
          <a:prstGeom prst="rect">
            <a:avLst/>
          </a:prstGeom>
          <a:ln w="6350" cap="sq">
            <a:solidFill>
              <a:schemeClr val="bg1">
                <a:lumMod val="75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11005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ISB Logo">
            <a:extLst>
              <a:ext uri="{FF2B5EF4-FFF2-40B4-BE49-F238E27FC236}">
                <a16:creationId xmlns:a16="http://schemas.microsoft.com/office/drawing/2014/main" id="{1300A59E-D5A9-4413-8C81-DC95CDF760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" t="12021" b="17586"/>
          <a:stretch/>
        </p:blipFill>
        <p:spPr bwMode="auto">
          <a:xfrm>
            <a:off x="11065934" y="6261652"/>
            <a:ext cx="863599" cy="352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2F0CBFB-BBBA-4A3F-88E2-163B94803E2C}"/>
              </a:ext>
            </a:extLst>
          </p:cNvPr>
          <p:cNvSpPr txBox="1"/>
          <p:nvPr/>
        </p:nvSpPr>
        <p:spPr>
          <a:xfrm>
            <a:off x="5086364" y="3106609"/>
            <a:ext cx="2022903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4000" b="1">
                <a:cs typeface="Calibri"/>
              </a:rPr>
              <a:t>Demo</a:t>
            </a:r>
            <a:endParaRPr lang="en-US" sz="4000" b="1"/>
          </a:p>
        </p:txBody>
      </p:sp>
    </p:spTree>
    <p:extLst>
      <p:ext uri="{BB962C8B-B14F-4D97-AF65-F5344CB8AC3E}">
        <p14:creationId xmlns:p14="http://schemas.microsoft.com/office/powerpoint/2010/main" val="19821216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4" name="Picture 6" descr="1920x1080, Oil &amp;amp; Gas Â - Am A Petroleum Engineering - 1920x1080 Wallpaper -  teahub.io">
            <a:extLst>
              <a:ext uri="{FF2B5EF4-FFF2-40B4-BE49-F238E27FC236}">
                <a16:creationId xmlns:a16="http://schemas.microsoft.com/office/drawing/2014/main" id="{36778C30-8409-4D60-B24E-228F80933A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0E7961B-7918-4633-9B73-D63F69D60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IN" sz="4000" b="1">
                <a:solidFill>
                  <a:schemeClr val="bg1"/>
                </a:soli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9340300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426734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3494861-3993-46BD-9852-79A5A67CCAEE}"/>
              </a:ext>
            </a:extLst>
          </p:cNvPr>
          <p:cNvSpPr txBox="1"/>
          <p:nvPr/>
        </p:nvSpPr>
        <p:spPr>
          <a:xfrm>
            <a:off x="4724400" y="3142526"/>
            <a:ext cx="2743199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>
                <a:cs typeface="Calibri"/>
              </a:rPr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30875715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E35CB2C-9CB9-4BB2-B93F-F4B3DC5C6DB4}"/>
              </a:ext>
            </a:extLst>
          </p:cNvPr>
          <p:cNvSpPr txBox="1"/>
          <p:nvPr/>
        </p:nvSpPr>
        <p:spPr>
          <a:xfrm>
            <a:off x="578819" y="227333"/>
            <a:ext cx="10515599" cy="73344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>
                <a:latin typeface="Calibri"/>
                <a:ea typeface="+mj-ea"/>
                <a:cs typeface="Calibri"/>
              </a:rPr>
              <a:t>Modelling Parameters Experimentation</a:t>
            </a:r>
            <a:endParaRPr lang="en-US" sz="3200" b="1" kern="1200">
              <a:latin typeface="Calibri"/>
              <a:ea typeface="+mj-ea"/>
              <a:cs typeface="Calibri"/>
            </a:endParaRPr>
          </a:p>
        </p:txBody>
      </p:sp>
      <p:pic>
        <p:nvPicPr>
          <p:cNvPr id="5" name="Picture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D5E31447-D9CA-488A-8F43-A134F8B67F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81" t="22654" r="391"/>
          <a:stretch/>
        </p:blipFill>
        <p:spPr>
          <a:xfrm>
            <a:off x="4145665" y="1215555"/>
            <a:ext cx="4877280" cy="2300963"/>
          </a:xfrm>
          <a:prstGeom prst="rect">
            <a:avLst/>
          </a:prstGeom>
          <a:ln w="6350">
            <a:solidFill>
              <a:schemeClr val="bg1">
                <a:lumMod val="75000"/>
              </a:schemeClr>
            </a:solidFill>
          </a:ln>
        </p:spPr>
      </p:pic>
      <p:pic>
        <p:nvPicPr>
          <p:cNvPr id="6" name="Picture 6" descr="Table&#10;&#10;Description automatically generated">
            <a:extLst>
              <a:ext uri="{FF2B5EF4-FFF2-40B4-BE49-F238E27FC236}">
                <a16:creationId xmlns:a16="http://schemas.microsoft.com/office/drawing/2014/main" id="{0ACD04F4-0DDA-4AB7-9C7D-9FCEBD577B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3817" y="3851066"/>
            <a:ext cx="6658111" cy="1916747"/>
          </a:xfrm>
          <a:prstGeom prst="rect">
            <a:avLst/>
          </a:prstGeom>
          <a:ln w="6350">
            <a:solidFill>
              <a:schemeClr val="bg1">
                <a:lumMod val="75000"/>
              </a:schemeClr>
            </a:solidFill>
          </a:ln>
        </p:spPr>
      </p:pic>
      <p:pic>
        <p:nvPicPr>
          <p:cNvPr id="8" name="Picture 2" descr="ISB Logo">
            <a:extLst>
              <a:ext uri="{FF2B5EF4-FFF2-40B4-BE49-F238E27FC236}">
                <a16:creationId xmlns:a16="http://schemas.microsoft.com/office/drawing/2014/main" id="{FAD2F3E1-44B7-42F0-A337-F608D158BD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" t="12021" b="17586"/>
          <a:stretch/>
        </p:blipFill>
        <p:spPr bwMode="auto">
          <a:xfrm>
            <a:off x="11065934" y="6261652"/>
            <a:ext cx="863599" cy="352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313171F-B9C6-4F63-8F19-19BC5DA08808}"/>
              </a:ext>
            </a:extLst>
          </p:cNvPr>
          <p:cNvSpPr txBox="1"/>
          <p:nvPr/>
        </p:nvSpPr>
        <p:spPr>
          <a:xfrm>
            <a:off x="576805" y="1213413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SPIKES = FALSE</a:t>
            </a:r>
          </a:p>
        </p:txBody>
      </p:sp>
    </p:spTree>
    <p:extLst>
      <p:ext uri="{BB962C8B-B14F-4D97-AF65-F5344CB8AC3E}">
        <p14:creationId xmlns:p14="http://schemas.microsoft.com/office/powerpoint/2010/main" val="592662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DF363861-FE82-46FD-87F3-D9EBEA8C82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9286" y="1353981"/>
            <a:ext cx="4611137" cy="2640306"/>
          </a:xfrm>
          <a:prstGeom prst="rect">
            <a:avLst/>
          </a:prstGeom>
          <a:ln w="6350">
            <a:solidFill>
              <a:schemeClr val="bg1">
                <a:lumMod val="75000"/>
              </a:schemeClr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E35CB2C-9CB9-4BB2-B93F-F4B3DC5C6DB4}"/>
              </a:ext>
            </a:extLst>
          </p:cNvPr>
          <p:cNvSpPr txBox="1"/>
          <p:nvPr/>
        </p:nvSpPr>
        <p:spPr>
          <a:xfrm>
            <a:off x="578819" y="227333"/>
            <a:ext cx="10515599" cy="73344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>
                <a:latin typeface="Calibri"/>
                <a:ea typeface="+mj-ea"/>
                <a:cs typeface="Calibri"/>
              </a:rPr>
              <a:t>Modelling Parameters Experimentation</a:t>
            </a:r>
            <a:endParaRPr lang="en-US" sz="3200" b="1" kern="1200">
              <a:latin typeface="Calibri"/>
              <a:ea typeface="+mj-ea"/>
              <a:cs typeface="Calibri"/>
            </a:endParaRPr>
          </a:p>
        </p:txBody>
      </p:sp>
      <p:pic>
        <p:nvPicPr>
          <p:cNvPr id="8" name="Picture 2" descr="ISB Logo">
            <a:extLst>
              <a:ext uri="{FF2B5EF4-FFF2-40B4-BE49-F238E27FC236}">
                <a16:creationId xmlns:a16="http://schemas.microsoft.com/office/drawing/2014/main" id="{FAD2F3E1-44B7-42F0-A337-F608D158BD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" t="12021" b="17586"/>
          <a:stretch/>
        </p:blipFill>
        <p:spPr bwMode="auto">
          <a:xfrm>
            <a:off x="11065934" y="6261652"/>
            <a:ext cx="863599" cy="352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313171F-B9C6-4F63-8F19-19BC5DA08808}"/>
              </a:ext>
            </a:extLst>
          </p:cNvPr>
          <p:cNvSpPr txBox="1"/>
          <p:nvPr/>
        </p:nvSpPr>
        <p:spPr>
          <a:xfrm>
            <a:off x="576805" y="1213413"/>
            <a:ext cx="370775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+mn-lt"/>
                <a:cs typeface="+mn-lt"/>
              </a:rPr>
              <a:t>DECOMPOSE_TIME_SERIES = TRUE </a:t>
            </a:r>
            <a:endParaRPr lang="en-US"/>
          </a:p>
        </p:txBody>
      </p:sp>
      <p:pic>
        <p:nvPicPr>
          <p:cNvPr id="12" name="Picture 12" descr="Table&#10;&#10;Description automatically generated">
            <a:extLst>
              <a:ext uri="{FF2B5EF4-FFF2-40B4-BE49-F238E27FC236}">
                <a16:creationId xmlns:a16="http://schemas.microsoft.com/office/drawing/2014/main" id="{78662DD1-B05D-4F05-85F2-0C34AC7423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7304" y="4222204"/>
            <a:ext cx="6375747" cy="1542193"/>
          </a:xfrm>
          <a:prstGeom prst="rect">
            <a:avLst/>
          </a:prstGeom>
          <a:ln w="6350"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9172349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C31B7D65-776D-42C5-8909-C8C8270670EE}"/>
              </a:ext>
            </a:extLst>
          </p:cNvPr>
          <p:cNvGrpSpPr/>
          <p:nvPr/>
        </p:nvGrpSpPr>
        <p:grpSpPr>
          <a:xfrm>
            <a:off x="4239753" y="2208203"/>
            <a:ext cx="1710814" cy="1573213"/>
            <a:chOff x="4665311" y="3004181"/>
            <a:chExt cx="728764" cy="728764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C79B96B4-A589-441A-BB17-BDFB67C1772C}"/>
                </a:ext>
              </a:extLst>
            </p:cNvPr>
            <p:cNvSpPr/>
            <p:nvPr/>
          </p:nvSpPr>
          <p:spPr>
            <a:xfrm>
              <a:off x="4665311" y="3004181"/>
              <a:ext cx="728764" cy="728764"/>
            </a:xfrm>
            <a:prstGeom prst="ellipse">
              <a:avLst/>
            </a:prstGeom>
            <a:blipFill>
              <a:blip r:embed="rId2"/>
              <a:srcRect/>
              <a:stretch>
                <a:fillRect t="-21000" b="-21000"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58617856-2912-4037-BC25-1A6FFCC5FF97}"/>
                </a:ext>
              </a:extLst>
            </p:cNvPr>
            <p:cNvSpPr/>
            <p:nvPr/>
          </p:nvSpPr>
          <p:spPr>
            <a:xfrm>
              <a:off x="4796488" y="3391154"/>
              <a:ext cx="466408" cy="240492"/>
            </a:xfrm>
            <a:custGeom>
              <a:avLst/>
              <a:gdLst>
                <a:gd name="connsiteX0" fmla="*/ 0 w 466408"/>
                <a:gd name="connsiteY0" fmla="*/ 0 h 240492"/>
                <a:gd name="connsiteX1" fmla="*/ 466408 w 466408"/>
                <a:gd name="connsiteY1" fmla="*/ 0 h 240492"/>
                <a:gd name="connsiteX2" fmla="*/ 466408 w 466408"/>
                <a:gd name="connsiteY2" fmla="*/ 240492 h 240492"/>
                <a:gd name="connsiteX3" fmla="*/ 0 w 466408"/>
                <a:gd name="connsiteY3" fmla="*/ 240492 h 240492"/>
                <a:gd name="connsiteX4" fmla="*/ 0 w 466408"/>
                <a:gd name="connsiteY4" fmla="*/ 0 h 240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6408" h="240492">
                  <a:moveTo>
                    <a:pt x="0" y="0"/>
                  </a:moveTo>
                  <a:lnTo>
                    <a:pt x="466408" y="0"/>
                  </a:lnTo>
                  <a:lnTo>
                    <a:pt x="466408" y="240492"/>
                  </a:lnTo>
                  <a:lnTo>
                    <a:pt x="0" y="240492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  <a:sp3d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b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IN" sz="1400" kern="1200"/>
            </a:p>
          </p:txBody>
        </p:sp>
      </p:grpSp>
      <p:sp>
        <p:nvSpPr>
          <p:cNvPr id="22" name="Oval 21"/>
          <p:cNvSpPr/>
          <p:nvPr/>
        </p:nvSpPr>
        <p:spPr>
          <a:xfrm>
            <a:off x="10174690" y="865936"/>
            <a:ext cx="1006703" cy="100670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27" name="Oval 26"/>
          <p:cNvSpPr/>
          <p:nvPr/>
        </p:nvSpPr>
        <p:spPr>
          <a:xfrm>
            <a:off x="737403" y="4184216"/>
            <a:ext cx="1795737" cy="179573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8373003" y="2991615"/>
            <a:ext cx="3362812" cy="336281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2" name="Oval 1"/>
          <p:cNvSpPr/>
          <p:nvPr/>
        </p:nvSpPr>
        <p:spPr>
          <a:xfrm>
            <a:off x="1295235" y="2082337"/>
            <a:ext cx="1573809" cy="157380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17" name="TextBox 11"/>
          <p:cNvSpPr txBox="1"/>
          <p:nvPr/>
        </p:nvSpPr>
        <p:spPr>
          <a:xfrm>
            <a:off x="2161308" y="2671645"/>
            <a:ext cx="1749197" cy="58477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>
            <a:defPPr>
              <a:defRPr lang="id-ID"/>
            </a:defPPr>
            <a:lvl1pPr marL="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67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2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8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4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3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4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6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7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</a:rPr>
              <a:t>Abhishek </a:t>
            </a: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</a:rPr>
              <a:t>Boorugu</a:t>
            </a:r>
            <a:endParaRPr lang="en-US" sz="16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cs typeface="Calibri"/>
            </a:endParaRPr>
          </a:p>
          <a:p>
            <a:pPr marL="0" marR="0" lvl="0" indent="0" algn="ctr" defTabSz="9143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</a:rPr>
              <a:t>12020021</a:t>
            </a:r>
            <a:endParaRPr lang="id-ID" sz="16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cs typeface="Calibri"/>
            </a:endParaRPr>
          </a:p>
        </p:txBody>
      </p:sp>
      <p:sp>
        <p:nvSpPr>
          <p:cNvPr id="43" name="TextBox 11"/>
          <p:cNvSpPr txBox="1"/>
          <p:nvPr/>
        </p:nvSpPr>
        <p:spPr>
          <a:xfrm>
            <a:off x="8982285" y="4867367"/>
            <a:ext cx="2321092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id-ID"/>
            </a:defPPr>
            <a:lvl1pPr marL="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67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2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8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4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3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4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6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7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1600" b="1" dirty="0">
                <a:solidFill>
                  <a:srgbClr val="000000"/>
                </a:solidFill>
                <a:latin typeface="Calibri"/>
                <a:cs typeface="Calibri"/>
              </a:rPr>
              <a:t>Sravya </a:t>
            </a:r>
            <a:r>
              <a:rPr lang="en-IN" sz="1600" b="1" dirty="0" err="1">
                <a:solidFill>
                  <a:srgbClr val="000000"/>
                </a:solidFill>
                <a:latin typeface="Calibri"/>
                <a:cs typeface="Calibri"/>
              </a:rPr>
              <a:t>Neelamraju</a:t>
            </a:r>
            <a:endParaRPr lang="en-IN" sz="1600" b="1" dirty="0">
              <a:solidFill>
                <a:srgbClr val="000000"/>
              </a:solidFill>
              <a:latin typeface="Calibri"/>
              <a:cs typeface="Calibri"/>
            </a:endParaRPr>
          </a:p>
          <a:p>
            <a:pPr marL="0" marR="0" lvl="0" indent="0" algn="ctr" defTabSz="9143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</a:rPr>
              <a:t>12020006</a:t>
            </a:r>
            <a:endParaRPr lang="id-ID" sz="16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cs typeface="Calibri"/>
            </a:endParaRPr>
          </a:p>
        </p:txBody>
      </p:sp>
      <p:sp>
        <p:nvSpPr>
          <p:cNvPr id="41" name="TextBox 57"/>
          <p:cNvSpPr txBox="1"/>
          <p:nvPr/>
        </p:nvSpPr>
        <p:spPr>
          <a:xfrm>
            <a:off x="6038764" y="2671645"/>
            <a:ext cx="1619225" cy="58477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>
            <a:defPPr>
              <a:defRPr lang="id-ID"/>
            </a:defPPr>
            <a:lvl1pPr marL="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67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2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8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4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3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4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6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7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1600" b="1" dirty="0" err="1">
                <a:solidFill>
                  <a:srgbClr val="000000"/>
                </a:solidFill>
                <a:latin typeface="Calibri"/>
                <a:cs typeface="Calibri"/>
              </a:rPr>
              <a:t>Suprateek</a:t>
            </a:r>
            <a:r>
              <a:rPr lang="en-IN" sz="1600" b="1" dirty="0">
                <a:solidFill>
                  <a:srgbClr val="000000"/>
                </a:solidFill>
                <a:latin typeface="Calibri"/>
                <a:cs typeface="Calibri"/>
              </a:rPr>
              <a:t> Pande</a:t>
            </a:r>
          </a:p>
          <a:p>
            <a:pPr marL="0" marR="0" lvl="0" indent="0" algn="ctr" defTabSz="9143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</a:rPr>
              <a:t>12020023</a:t>
            </a:r>
            <a:endParaRPr lang="id-ID" sz="16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cs typeface="Calibri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4188266" y="1159007"/>
            <a:ext cx="381546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Montserrat Semi Bold"/>
                <a:ea typeface="+mn-ea"/>
                <a:cs typeface="+mn-cs"/>
              </a:rPr>
              <a:t>THE TEAM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749909" y="215984"/>
            <a:ext cx="2114681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8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Southampton Script® Demo Versio" pitchFamily="2" charset="0"/>
                <a:ea typeface="+mn-ea"/>
                <a:cs typeface="+mn-cs"/>
              </a:rPr>
              <a:t>Meet</a:t>
            </a:r>
            <a:endParaRPr kumimoji="0" lang="en-US" sz="8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2900741" y="724391"/>
            <a:ext cx="1006703" cy="100670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23" name="Oval 22"/>
          <p:cNvSpPr/>
          <p:nvPr/>
        </p:nvSpPr>
        <p:spPr>
          <a:xfrm>
            <a:off x="4621061" y="5357962"/>
            <a:ext cx="456012" cy="45601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24" name="Oval 23"/>
          <p:cNvSpPr/>
          <p:nvPr/>
        </p:nvSpPr>
        <p:spPr>
          <a:xfrm>
            <a:off x="7315840" y="4363659"/>
            <a:ext cx="456012" cy="45601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25" name="Oval 24"/>
          <p:cNvSpPr/>
          <p:nvPr/>
        </p:nvSpPr>
        <p:spPr>
          <a:xfrm>
            <a:off x="1723145" y="865936"/>
            <a:ext cx="456012" cy="45601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26" name="Oval 25"/>
          <p:cNvSpPr/>
          <p:nvPr/>
        </p:nvSpPr>
        <p:spPr>
          <a:xfrm>
            <a:off x="11507809" y="6012136"/>
            <a:ext cx="456012" cy="45601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486868B3-5805-4E75-9E91-689342D8D50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3" t="17988" r="24540" b="48970"/>
          <a:stretch/>
        </p:blipFill>
        <p:spPr>
          <a:xfrm>
            <a:off x="508629" y="2292631"/>
            <a:ext cx="1573212" cy="1573213"/>
          </a:xfrm>
        </p:spPr>
      </p:pic>
      <p:sp>
        <p:nvSpPr>
          <p:cNvPr id="32" name="TextBox 11">
            <a:extLst>
              <a:ext uri="{FF2B5EF4-FFF2-40B4-BE49-F238E27FC236}">
                <a16:creationId xmlns:a16="http://schemas.microsoft.com/office/drawing/2014/main" id="{3004E58E-F520-419E-951C-04AD1BE6E0C9}"/>
              </a:ext>
            </a:extLst>
          </p:cNvPr>
          <p:cNvSpPr txBox="1"/>
          <p:nvPr/>
        </p:nvSpPr>
        <p:spPr>
          <a:xfrm>
            <a:off x="3875495" y="4939637"/>
            <a:ext cx="2275943" cy="58477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>
            <a:defPPr>
              <a:defRPr lang="id-ID"/>
            </a:defPPr>
            <a:lvl1pPr marL="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67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2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8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4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3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4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6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7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dirty="0">
                <a:solidFill>
                  <a:srgbClr val="000000"/>
                </a:solidFill>
                <a:latin typeface="Calibri"/>
                <a:cs typeface="Calibri"/>
              </a:rPr>
              <a:t>Srilaxmi Shilpa </a:t>
            </a:r>
            <a:r>
              <a:rPr lang="en-US" sz="1600" b="1" dirty="0" err="1">
                <a:solidFill>
                  <a:srgbClr val="000000"/>
                </a:solidFill>
                <a:latin typeface="Calibri"/>
                <a:cs typeface="Calibri"/>
              </a:rPr>
              <a:t>Vutukuru</a:t>
            </a:r>
            <a:endParaRPr lang="en-US" sz="1600" b="1">
              <a:solidFill>
                <a:srgbClr val="000000"/>
              </a:solidFill>
              <a:latin typeface="Calibri"/>
              <a:cs typeface="Calibri"/>
            </a:endParaRPr>
          </a:p>
          <a:p>
            <a:pPr marL="0" marR="0" lvl="0" indent="0" algn="ctr" defTabSz="9143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</a:rPr>
              <a:t>12020043</a:t>
            </a:r>
            <a:endParaRPr lang="id-ID" sz="16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cs typeface="Calibri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704CD20-03A0-4164-9A99-3D90F7E7AD7F}"/>
              </a:ext>
            </a:extLst>
          </p:cNvPr>
          <p:cNvSpPr/>
          <p:nvPr/>
        </p:nvSpPr>
        <p:spPr>
          <a:xfrm>
            <a:off x="409575" y="6442050"/>
            <a:ext cx="2209800" cy="1683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CE8158-D56C-4B55-8447-FE941CFBC693}"/>
              </a:ext>
            </a:extLst>
          </p:cNvPr>
          <p:cNvSpPr txBox="1"/>
          <p:nvPr/>
        </p:nvSpPr>
        <p:spPr>
          <a:xfrm>
            <a:off x="9660226" y="2671645"/>
            <a:ext cx="2317810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IN" sz="1600" dirty="0"/>
              <a:t>  </a:t>
            </a:r>
            <a:r>
              <a:rPr lang="en-IN" sz="1600" b="1" dirty="0">
                <a:solidFill>
                  <a:srgbClr val="000000"/>
                </a:solidFill>
                <a:latin typeface="Calibri"/>
                <a:cs typeface="Calibri"/>
              </a:rPr>
              <a:t>Ajaykumar Gupta</a:t>
            </a:r>
          </a:p>
          <a:p>
            <a:pPr algn="ctr"/>
            <a:r>
              <a:rPr lang="en-IN" sz="1600" b="1" dirty="0">
                <a:solidFill>
                  <a:srgbClr val="000000"/>
                </a:solidFill>
                <a:latin typeface="Calibri"/>
                <a:cs typeface="Calibri"/>
              </a:rPr>
              <a:t>12020009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86E733D9-4312-4922-8C94-8CCA55A3CAAE}"/>
              </a:ext>
            </a:extLst>
          </p:cNvPr>
          <p:cNvGrpSpPr/>
          <p:nvPr/>
        </p:nvGrpSpPr>
        <p:grpSpPr>
          <a:xfrm>
            <a:off x="8197612" y="1969258"/>
            <a:ext cx="1573211" cy="1896586"/>
            <a:chOff x="8197613" y="1969258"/>
            <a:chExt cx="1462614" cy="1665148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7208B746-353A-4558-B0AE-9D17F6DC9631}"/>
                </a:ext>
              </a:extLst>
            </p:cNvPr>
            <p:cNvSpPr/>
            <p:nvPr/>
          </p:nvSpPr>
          <p:spPr>
            <a:xfrm>
              <a:off x="8197613" y="1969258"/>
              <a:ext cx="1462614" cy="1593481"/>
            </a:xfrm>
            <a:prstGeom prst="ellipse">
              <a:avLst/>
            </a:prstGeom>
            <a:blipFill>
              <a:blip r:embed="rId4"/>
              <a:srcRect/>
              <a:stretch>
                <a:fillRect t="-14000" b="-14000"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2391D100-0898-4D85-88DD-5C9D613DA757}"/>
                </a:ext>
              </a:extLst>
            </p:cNvPr>
            <p:cNvSpPr/>
            <p:nvPr/>
          </p:nvSpPr>
          <p:spPr>
            <a:xfrm>
              <a:off x="8400839" y="2040930"/>
              <a:ext cx="1056161" cy="1593476"/>
            </a:xfrm>
            <a:custGeom>
              <a:avLst/>
              <a:gdLst>
                <a:gd name="connsiteX0" fmla="*/ 0 w 1056161"/>
                <a:gd name="connsiteY0" fmla="*/ 0 h 1593476"/>
                <a:gd name="connsiteX1" fmla="*/ 1056161 w 1056161"/>
                <a:gd name="connsiteY1" fmla="*/ 0 h 1593476"/>
                <a:gd name="connsiteX2" fmla="*/ 1056161 w 1056161"/>
                <a:gd name="connsiteY2" fmla="*/ 1593476 h 1593476"/>
                <a:gd name="connsiteX3" fmla="*/ 0 w 1056161"/>
                <a:gd name="connsiteY3" fmla="*/ 1593476 h 1593476"/>
                <a:gd name="connsiteX4" fmla="*/ 0 w 1056161"/>
                <a:gd name="connsiteY4" fmla="*/ 0 h 1593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6161" h="1593476">
                  <a:moveTo>
                    <a:pt x="0" y="0"/>
                  </a:moveTo>
                  <a:lnTo>
                    <a:pt x="1056161" y="0"/>
                  </a:lnTo>
                  <a:lnTo>
                    <a:pt x="1056161" y="1593476"/>
                  </a:lnTo>
                  <a:lnTo>
                    <a:pt x="0" y="1593476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  <a:sp3d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b" anchorCtr="0">
              <a:noAutofit/>
            </a:bodyPr>
            <a:lstStyle/>
            <a:p>
              <a:pPr marL="0" lvl="0" indent="0"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IN" sz="3200" kern="1200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695C8B0F-AAEF-44AE-AC4F-DC6C5466B33D}"/>
              </a:ext>
            </a:extLst>
          </p:cNvPr>
          <p:cNvGrpSpPr/>
          <p:nvPr/>
        </p:nvGrpSpPr>
        <p:grpSpPr>
          <a:xfrm>
            <a:off x="1918765" y="4395375"/>
            <a:ext cx="1601896" cy="1596689"/>
            <a:chOff x="2430709" y="4610189"/>
            <a:chExt cx="806012" cy="806012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771AC9E2-4789-4B80-A5A7-BCD99E03D032}"/>
                </a:ext>
              </a:extLst>
            </p:cNvPr>
            <p:cNvSpPr/>
            <p:nvPr/>
          </p:nvSpPr>
          <p:spPr>
            <a:xfrm>
              <a:off x="2430709" y="4610189"/>
              <a:ext cx="806012" cy="806012"/>
            </a:xfrm>
            <a:prstGeom prst="ellipse">
              <a:avLst/>
            </a:prstGeom>
            <a:blipFill>
              <a:blip r:embed="rId5"/>
              <a:srcRect/>
              <a:stretch>
                <a:fillRect t="-11000" b="-11000"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DDB0668E-0B58-45DB-8CCF-015F0EA72638}"/>
                </a:ext>
              </a:extLst>
            </p:cNvPr>
            <p:cNvSpPr/>
            <p:nvPr/>
          </p:nvSpPr>
          <p:spPr>
            <a:xfrm>
              <a:off x="2533138" y="5104740"/>
              <a:ext cx="601153" cy="132867"/>
            </a:xfrm>
            <a:custGeom>
              <a:avLst/>
              <a:gdLst>
                <a:gd name="connsiteX0" fmla="*/ 0 w 601153"/>
                <a:gd name="connsiteY0" fmla="*/ 0 h 132867"/>
                <a:gd name="connsiteX1" fmla="*/ 601153 w 601153"/>
                <a:gd name="connsiteY1" fmla="*/ 0 h 132867"/>
                <a:gd name="connsiteX2" fmla="*/ 601153 w 601153"/>
                <a:gd name="connsiteY2" fmla="*/ 132867 h 132867"/>
                <a:gd name="connsiteX3" fmla="*/ 0 w 601153"/>
                <a:gd name="connsiteY3" fmla="*/ 132867 h 132867"/>
                <a:gd name="connsiteX4" fmla="*/ 0 w 601153"/>
                <a:gd name="connsiteY4" fmla="*/ 0 h 132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1153" h="132867">
                  <a:moveTo>
                    <a:pt x="0" y="0"/>
                  </a:moveTo>
                  <a:lnTo>
                    <a:pt x="601153" y="0"/>
                  </a:lnTo>
                  <a:lnTo>
                    <a:pt x="601153" y="132867"/>
                  </a:lnTo>
                  <a:lnTo>
                    <a:pt x="0" y="132867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  <a:sp3d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b" anchorCtr="0">
              <a:noAutofit/>
            </a:bodyPr>
            <a:lstStyle/>
            <a:p>
              <a:pPr marL="0" lvl="0" indent="0" algn="ctr" defTabSz="400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IN" sz="900" kern="1200"/>
            </a:p>
          </p:txBody>
        </p:sp>
      </p:grpSp>
      <p:pic>
        <p:nvPicPr>
          <p:cNvPr id="4" name="Picture 4">
            <a:extLst>
              <a:ext uri="{FF2B5EF4-FFF2-40B4-BE49-F238E27FC236}">
                <a16:creationId xmlns:a16="http://schemas.microsoft.com/office/drawing/2014/main" id="{35EAC076-FBE5-4B51-AA73-E8F7F65A00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16382" y="4179999"/>
            <a:ext cx="1672646" cy="178211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B4C5044-C6E0-43CB-BC9F-405FD2B1BE55}"/>
              </a:ext>
            </a:extLst>
          </p:cNvPr>
          <p:cNvSpPr txBox="1"/>
          <p:nvPr/>
        </p:nvSpPr>
        <p:spPr>
          <a:xfrm>
            <a:off x="9952299" y="36651"/>
            <a:ext cx="2125883" cy="369332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dirty="0">
              <a:cs typeface="Calibri"/>
            </a:endParaRPr>
          </a:p>
        </p:txBody>
      </p:sp>
      <p:pic>
        <p:nvPicPr>
          <p:cNvPr id="7" name="Picture 2" descr="ISB Logo">
            <a:extLst>
              <a:ext uri="{FF2B5EF4-FFF2-40B4-BE49-F238E27FC236}">
                <a16:creationId xmlns:a16="http://schemas.microsoft.com/office/drawing/2014/main" id="{F233DFDA-92FD-4401-83FA-C661885F14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" t="12021" b="17586"/>
          <a:stretch/>
        </p:blipFill>
        <p:spPr bwMode="auto">
          <a:xfrm>
            <a:off x="11065934" y="6261652"/>
            <a:ext cx="863599" cy="352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8800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" presetClass="path" presetSubtype="0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69 0 0.125 0.056 0.125 0.125 C 0.125 0.194 0.069 0.25 0 0.25 C -0.069 0.25 -0.125 0.194 -0.125 0.125 C -0.125 0.056 -0.069 0 0 0 Z" pathEditMode="relative" ptsTypes="">
                                      <p:cBhvr>
                                        <p:cTn id="21" dur="2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2" presetID="1" presetClass="path" presetSubtype="0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69 0 0.125 0.056 0.125 0.125 C 0.125 0.194 0.069 0.25 0 0.25 C -0.069 0.25 -0.125 0.194 -0.125 0.125 C -0.125 0.056 -0.069 0 0 0 Z" pathEditMode="relative" ptsTypes="">
                                      <p:cBhvr>
                                        <p:cTn id="23" dur="20000" spd="-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4" presetID="1" presetClass="path" presetSubtype="0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69 0 0.125 0.056 0.125 0.125 C 0.125 0.194 0.069 0.25 0 0.25 C -0.069 0.25 -0.125 0.194 -0.125 0.125 C -0.125 0.056 -0.069 0 0 0 Z" pathEditMode="relative" ptsTypes="">
                                      <p:cBhvr>
                                        <p:cTn id="25" dur="2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6" presetID="1" presetClass="path" presetSubtype="0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69 0 0.125 0.056 0.125 0.125 C 0.125 0.194 0.069 0.25 0 0.25 C -0.069 0.25 -0.125 0.194 -0.125 0.125 C -0.125 0.056 -0.069 0 0 0 Z" pathEditMode="relative" ptsTypes="">
                                      <p:cBhvr>
                                        <p:cTn id="27" dur="20000" spd="-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8" presetID="42" presetClass="path" presetSubtype="0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29" dur="2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17" grpId="0"/>
      <p:bldP spid="43" grpId="0"/>
      <p:bldP spid="41" grpId="0"/>
      <p:bldP spid="23" grpId="0" animBg="1"/>
      <p:bldP spid="24" grpId="0" animBg="1"/>
      <p:bldP spid="25" grpId="0" animBg="1"/>
      <p:bldP spid="26" grpId="0" animBg="1"/>
      <p:bldP spid="3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E35CB2C-9CB9-4BB2-B93F-F4B3DC5C6DB4}"/>
              </a:ext>
            </a:extLst>
          </p:cNvPr>
          <p:cNvSpPr txBox="1"/>
          <p:nvPr/>
        </p:nvSpPr>
        <p:spPr>
          <a:xfrm>
            <a:off x="578819" y="227333"/>
            <a:ext cx="10515599" cy="73344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>
                <a:latin typeface="Calibri"/>
                <a:ea typeface="+mj-ea"/>
                <a:cs typeface="Calibri"/>
              </a:rPr>
              <a:t>Modelling Parameters Experimentation</a:t>
            </a:r>
            <a:endParaRPr lang="en-US" sz="3200" b="1" kern="1200">
              <a:latin typeface="Calibri"/>
              <a:ea typeface="+mj-ea"/>
              <a:cs typeface="Calibri"/>
            </a:endParaRPr>
          </a:p>
        </p:txBody>
      </p:sp>
      <p:pic>
        <p:nvPicPr>
          <p:cNvPr id="8" name="Picture 2" descr="ISB Logo">
            <a:extLst>
              <a:ext uri="{FF2B5EF4-FFF2-40B4-BE49-F238E27FC236}">
                <a16:creationId xmlns:a16="http://schemas.microsoft.com/office/drawing/2014/main" id="{FAD2F3E1-44B7-42F0-A337-F608D158BD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" t="12021" b="17586"/>
          <a:stretch/>
        </p:blipFill>
        <p:spPr bwMode="auto">
          <a:xfrm>
            <a:off x="11065934" y="6261652"/>
            <a:ext cx="863599" cy="352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313171F-B9C6-4F63-8F19-19BC5DA08808}"/>
              </a:ext>
            </a:extLst>
          </p:cNvPr>
          <p:cNvSpPr txBox="1"/>
          <p:nvPr/>
        </p:nvSpPr>
        <p:spPr>
          <a:xfrm>
            <a:off x="576805" y="1213413"/>
            <a:ext cx="370775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+mn-lt"/>
                <a:cs typeface="+mn-lt"/>
              </a:rPr>
              <a:t>CLEAN_SPIKES_AND_DIPS = FALSE, </a:t>
            </a:r>
            <a:endParaRPr lang="en-US"/>
          </a:p>
          <a:p>
            <a:r>
              <a:rPr lang="en-US">
                <a:ea typeface="+mn-lt"/>
                <a:cs typeface="+mn-lt"/>
              </a:rPr>
              <a:t>DECOMPOSE_TIME_SERIES = TRUE </a:t>
            </a:r>
          </a:p>
        </p:txBody>
      </p:sp>
      <p:pic>
        <p:nvPicPr>
          <p:cNvPr id="3" name="Picture 4" descr="Text&#10;&#10;Description automatically generated">
            <a:extLst>
              <a:ext uri="{FF2B5EF4-FFF2-40B4-BE49-F238E27FC236}">
                <a16:creationId xmlns:a16="http://schemas.microsoft.com/office/drawing/2014/main" id="{3D17B908-33E6-4ED1-80A2-961368457B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7304" y="1357814"/>
            <a:ext cx="4538597" cy="2722753"/>
          </a:xfrm>
          <a:prstGeom prst="rect">
            <a:avLst/>
          </a:prstGeom>
          <a:ln w="6350">
            <a:solidFill>
              <a:schemeClr val="bg1">
                <a:lumMod val="75000"/>
              </a:schemeClr>
            </a:solidFill>
          </a:ln>
        </p:spPr>
      </p:pic>
      <p:pic>
        <p:nvPicPr>
          <p:cNvPr id="6" name="Picture 6" descr="Table&#10;&#10;Description automatically generated">
            <a:extLst>
              <a:ext uri="{FF2B5EF4-FFF2-40B4-BE49-F238E27FC236}">
                <a16:creationId xmlns:a16="http://schemas.microsoft.com/office/drawing/2014/main" id="{E28E3C6F-7C75-40DD-8DA5-E584B8A508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0704" y="4305896"/>
            <a:ext cx="6418161" cy="1824715"/>
          </a:xfrm>
          <a:prstGeom prst="rect">
            <a:avLst/>
          </a:prstGeom>
          <a:ln w="6350"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5447862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E35CB2C-9CB9-4BB2-B93F-F4B3DC5C6DB4}"/>
              </a:ext>
            </a:extLst>
          </p:cNvPr>
          <p:cNvSpPr txBox="1"/>
          <p:nvPr/>
        </p:nvSpPr>
        <p:spPr>
          <a:xfrm>
            <a:off x="578819" y="227333"/>
            <a:ext cx="10515599" cy="73344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>
                <a:latin typeface="Calibri"/>
                <a:ea typeface="+mj-ea"/>
                <a:cs typeface="Calibri"/>
              </a:rPr>
              <a:t>Modelling Parameters Experimentation</a:t>
            </a:r>
            <a:endParaRPr lang="en-US" sz="3200" b="1" kern="1200">
              <a:latin typeface="Calibri"/>
              <a:ea typeface="+mj-ea"/>
              <a:cs typeface="Calibri"/>
            </a:endParaRPr>
          </a:p>
        </p:txBody>
      </p:sp>
      <p:pic>
        <p:nvPicPr>
          <p:cNvPr id="8" name="Picture 2" descr="ISB Logo">
            <a:extLst>
              <a:ext uri="{FF2B5EF4-FFF2-40B4-BE49-F238E27FC236}">
                <a16:creationId xmlns:a16="http://schemas.microsoft.com/office/drawing/2014/main" id="{FAD2F3E1-44B7-42F0-A337-F608D158BD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" t="12021" b="17586"/>
          <a:stretch/>
        </p:blipFill>
        <p:spPr bwMode="auto">
          <a:xfrm>
            <a:off x="11065934" y="6261652"/>
            <a:ext cx="863599" cy="352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313171F-B9C6-4F63-8F19-19BC5DA08808}"/>
              </a:ext>
            </a:extLst>
          </p:cNvPr>
          <p:cNvSpPr txBox="1"/>
          <p:nvPr/>
        </p:nvSpPr>
        <p:spPr>
          <a:xfrm>
            <a:off x="576805" y="1213413"/>
            <a:ext cx="370775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+mn-lt"/>
                <a:cs typeface="+mn-lt"/>
              </a:rPr>
              <a:t>Without Holiday Effects</a:t>
            </a:r>
          </a:p>
        </p:txBody>
      </p:sp>
      <p:pic>
        <p:nvPicPr>
          <p:cNvPr id="2" name="Picture 4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5F9AD8CE-FFF5-4C26-8EE0-12DBD30F5B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9287" y="1396705"/>
            <a:ext cx="4604793" cy="2492361"/>
          </a:xfrm>
          <a:prstGeom prst="rect">
            <a:avLst/>
          </a:prstGeom>
          <a:ln w="6350">
            <a:solidFill>
              <a:schemeClr val="bg1">
                <a:lumMod val="75000"/>
              </a:schemeClr>
            </a:solidFill>
          </a:ln>
        </p:spPr>
      </p:pic>
      <p:pic>
        <p:nvPicPr>
          <p:cNvPr id="5" name="Picture 6" descr="Table&#10;&#10;Description automatically generated">
            <a:extLst>
              <a:ext uri="{FF2B5EF4-FFF2-40B4-BE49-F238E27FC236}">
                <a16:creationId xmlns:a16="http://schemas.microsoft.com/office/drawing/2014/main" id="{5D3A0D43-F86A-409E-8CE5-132CEA417F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9286" y="4092157"/>
            <a:ext cx="7286264" cy="1818141"/>
          </a:xfrm>
          <a:prstGeom prst="rect">
            <a:avLst/>
          </a:prstGeom>
          <a:ln w="6350"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4210471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ISB Logo">
            <a:extLst>
              <a:ext uri="{FF2B5EF4-FFF2-40B4-BE49-F238E27FC236}">
                <a16:creationId xmlns:a16="http://schemas.microsoft.com/office/drawing/2014/main" id="{1300A59E-D5A9-4413-8C81-DC95CDF760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" t="12021" b="17586"/>
          <a:stretch/>
        </p:blipFill>
        <p:spPr bwMode="auto">
          <a:xfrm>
            <a:off x="11065934" y="6261652"/>
            <a:ext cx="863599" cy="352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FA84523-1ABD-427A-AACA-1606B6E17BBC}"/>
              </a:ext>
            </a:extLst>
          </p:cNvPr>
          <p:cNvSpPr txBox="1"/>
          <p:nvPr/>
        </p:nvSpPr>
        <p:spPr>
          <a:xfrm>
            <a:off x="64294" y="171450"/>
            <a:ext cx="7265194" cy="70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8B6EAD7-F9AD-4D5A-8B93-430D6CDBDBDC}"/>
              </a:ext>
            </a:extLst>
          </p:cNvPr>
          <p:cNvSpPr txBox="1"/>
          <p:nvPr/>
        </p:nvSpPr>
        <p:spPr>
          <a:xfrm>
            <a:off x="189297" y="94044"/>
            <a:ext cx="71151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>
                <a:latin typeface="+mj-lt"/>
              </a:rPr>
              <a:t>Deployment and Monitoring</a:t>
            </a:r>
            <a:endParaRPr lang="en-US" sz="3200" b="1"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840057-1238-4D8A-9197-8592C7CD0017}"/>
              </a:ext>
            </a:extLst>
          </p:cNvPr>
          <p:cNvSpPr txBox="1"/>
          <p:nvPr/>
        </p:nvSpPr>
        <p:spPr>
          <a:xfrm>
            <a:off x="434397" y="643353"/>
            <a:ext cx="11568306" cy="116211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IN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Technical Stack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 our use case we have used more than one product from the Google Cloud Platform family like Cloud Scheduler, Pub/Sub, Cloud Functions (Python), Cloud Storage, </a:t>
            </a:r>
            <a:r>
              <a:rPr kumimoji="0" lang="en-US" sz="16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BigQuery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and Data Studio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C32E3E6-0412-40C9-B93A-DB8E70B239FA}"/>
              </a:ext>
            </a:extLst>
          </p:cNvPr>
          <p:cNvSpPr txBox="1"/>
          <p:nvPr/>
        </p:nvSpPr>
        <p:spPr>
          <a:xfrm>
            <a:off x="434397" y="1997966"/>
            <a:ext cx="5950361" cy="263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600" b="1">
                <a:solidFill>
                  <a:prstClr val="black"/>
                </a:solidFill>
                <a:latin typeface="Calibri" panose="020F0502020204030204"/>
              </a:rPr>
              <a:t>Pub/Sub: </a:t>
            </a:r>
            <a:r>
              <a:rPr lang="en-US" sz="1600">
                <a:solidFill>
                  <a:prstClr val="black"/>
                </a:solidFill>
                <a:latin typeface="Calibri" panose="020F0502020204030204"/>
              </a:rPr>
              <a:t>Pub/Sub (Publisher / Subscriber) is used for streaming analytics and data integration pipelines to ingest and distribute data. We have used it to ingest data from econdb.com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/>
              </a:rPr>
              <a:t>Cloud Scheduler: 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/>
              </a:rPr>
              <a:t>A fully managed job scheduler that enables scheduled triggering of data transfer via Pub/Sub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600" b="1">
                <a:solidFill>
                  <a:prstClr val="black"/>
                </a:solidFill>
                <a:latin typeface="Calibri" panose="020F0502020204030204"/>
                <a:cs typeface="Calibri" panose="020F0502020204030204"/>
              </a:rPr>
              <a:t>Cloud Function:</a:t>
            </a:r>
            <a:r>
              <a:rPr lang="en-US" sz="1600">
                <a:solidFill>
                  <a:prstClr val="black"/>
                </a:solidFill>
                <a:latin typeface="Calibri" panose="020F0502020204030204"/>
                <a:cs typeface="Calibri" panose="020F0502020204030204"/>
              </a:rPr>
              <a:t> Scalable pay-as-you-go service from Google Cloud to run the code with NO server management.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F68FB64-80BF-4442-BFBD-764D40C93CF0}"/>
              </a:ext>
            </a:extLst>
          </p:cNvPr>
          <p:cNvSpPr txBox="1"/>
          <p:nvPr/>
        </p:nvSpPr>
        <p:spPr>
          <a:xfrm>
            <a:off x="434396" y="4735852"/>
            <a:ext cx="10976709" cy="1900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600" b="1">
                <a:solidFill>
                  <a:prstClr val="black"/>
                </a:solidFill>
                <a:latin typeface="Calibri" panose="020F0502020204030204"/>
                <a:cs typeface="Calibri" panose="020F0502020204030204"/>
              </a:rPr>
              <a:t>Cloud Storage:</a:t>
            </a:r>
            <a:r>
              <a:rPr lang="en-US" sz="1600">
                <a:solidFill>
                  <a:prstClr val="black"/>
                </a:solidFill>
                <a:latin typeface="Calibri" panose="020F0502020204030204"/>
                <a:cs typeface="Calibri" panose="020F0502020204030204"/>
              </a:rPr>
              <a:t> Google Cloud Storage is a file storage service for storing and accessing data on Google Cloud Platform infrastructure combining the performance and scalability with advanced security and sharing capabilities.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600" b="1" err="1">
                <a:solidFill>
                  <a:prstClr val="black"/>
                </a:solidFill>
                <a:latin typeface="Calibri" panose="020F0502020204030204"/>
                <a:cs typeface="Calibri" panose="020F0502020204030204"/>
              </a:rPr>
              <a:t>BigQuery</a:t>
            </a:r>
            <a:r>
              <a:rPr lang="en-US" sz="1600" b="1">
                <a:solidFill>
                  <a:prstClr val="black"/>
                </a:solidFill>
                <a:latin typeface="Calibri" panose="020F0502020204030204"/>
                <a:cs typeface="Calibri" panose="020F0502020204030204"/>
              </a:rPr>
              <a:t>: </a:t>
            </a:r>
            <a:r>
              <a:rPr lang="en-US" sz="1600" err="1">
                <a:solidFill>
                  <a:prstClr val="black"/>
                </a:solidFill>
                <a:latin typeface="Calibri" panose="020F0502020204030204"/>
                <a:cs typeface="Calibri" panose="020F0502020204030204"/>
              </a:rPr>
              <a:t>BigQuery</a:t>
            </a:r>
            <a:r>
              <a:rPr lang="en-US" sz="1600">
                <a:solidFill>
                  <a:prstClr val="black"/>
                </a:solidFill>
                <a:latin typeface="Calibri" panose="020F0502020204030204"/>
                <a:cs typeface="Calibri" panose="020F0502020204030204"/>
              </a:rPr>
              <a:t> is a fully-managed, serverless data warehouse that enables scalable analysis over petabytes of data. It is a Platform as a Service that supports querying using ANSI SQL. It also has built-in machine learning capabilities.</a:t>
            </a:r>
          </a:p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400" i="1">
                <a:solidFill>
                  <a:prstClr val="black"/>
                </a:solidFill>
                <a:latin typeface="Calibri" panose="020F0502020204030204"/>
                <a:cs typeface="Calibri" panose="020F0502020204030204"/>
              </a:rPr>
              <a:t>Source: cloud.google.com</a:t>
            </a:r>
            <a:endParaRPr lang="en-US" sz="1200" i="1">
              <a:solidFill>
                <a:prstClr val="black"/>
              </a:solidFill>
              <a:latin typeface="Calibri" panose="020F0502020204030204"/>
              <a:cs typeface="Calibri" panose="020F0502020204030204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BA98673-4874-4CA1-A394-F4953DFFF6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4758" y="1805466"/>
            <a:ext cx="5497314" cy="267346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7292369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ISB Logo">
            <a:extLst>
              <a:ext uri="{FF2B5EF4-FFF2-40B4-BE49-F238E27FC236}">
                <a16:creationId xmlns:a16="http://schemas.microsoft.com/office/drawing/2014/main" id="{1300A59E-D5A9-4413-8C81-DC95CDF760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" t="12021" b="17586"/>
          <a:stretch/>
        </p:blipFill>
        <p:spPr bwMode="auto">
          <a:xfrm>
            <a:off x="11065934" y="6261652"/>
            <a:ext cx="863599" cy="352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FA84523-1ABD-427A-AACA-1606B6E17BBC}"/>
              </a:ext>
            </a:extLst>
          </p:cNvPr>
          <p:cNvSpPr txBox="1"/>
          <p:nvPr/>
        </p:nvSpPr>
        <p:spPr>
          <a:xfrm>
            <a:off x="64294" y="171450"/>
            <a:ext cx="7265194" cy="70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8B6EAD7-F9AD-4D5A-8B93-430D6CDBDBDC}"/>
              </a:ext>
            </a:extLst>
          </p:cNvPr>
          <p:cNvSpPr txBox="1"/>
          <p:nvPr/>
        </p:nvSpPr>
        <p:spPr>
          <a:xfrm>
            <a:off x="64294" y="199725"/>
            <a:ext cx="7115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/>
              <a:t>Deployment and Monitoring</a:t>
            </a:r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840057-1238-4D8A-9197-8592C7CD0017}"/>
              </a:ext>
            </a:extLst>
          </p:cNvPr>
          <p:cNvSpPr txBox="1"/>
          <p:nvPr/>
        </p:nvSpPr>
        <p:spPr>
          <a:xfrm>
            <a:off x="540274" y="760395"/>
            <a:ext cx="5985655" cy="559409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IN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Deployment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Create a Cloud Scheduler job to pull the monthly oil production statistics from the data source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IN" sz="1600">
                <a:solidFill>
                  <a:prstClr val="black"/>
                </a:solidFill>
                <a:latin typeface="Calibri" panose="020F0502020204030204"/>
              </a:rPr>
              <a:t>A Pub/Sub topic was created to set as sink for the monthly data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/>
              </a:rPr>
              <a:t>A new </a:t>
            </a:r>
            <a:r>
              <a:rPr lang="en-IN" sz="1600">
                <a:solidFill>
                  <a:prstClr val="black"/>
                </a:solidFill>
                <a:latin typeface="Calibri" panose="020F0502020204030204"/>
                <a:cs typeface="Calibri" panose="020F0502020204030204"/>
              </a:rPr>
              <a:t>Cloud Function created and the Pub/Sub topic created in the above step was chosen as the trigger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/>
              </a:rPr>
              <a:t>Python Code was written for the Cloud Function to write the </a:t>
            </a:r>
            <a:r>
              <a:rPr kumimoji="0" lang="en-IN" sz="16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/>
              </a:rPr>
              <a:t>monthl</a:t>
            </a:r>
            <a:r>
              <a:rPr lang="en-IN" sz="1600">
                <a:solidFill>
                  <a:prstClr val="black"/>
                </a:solidFill>
                <a:latin typeface="Calibri" panose="020F0502020204030204"/>
                <a:cs typeface="Calibri" panose="020F0502020204030204"/>
              </a:rPr>
              <a:t>y data in CSV format into Google Cloud Storage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/>
              </a:rPr>
              <a:t>The information is then uploaded to the Big Query table, where the Forecasting Model is generated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/>
              </a:rPr>
              <a:t>A </a:t>
            </a:r>
            <a:r>
              <a:rPr kumimoji="0" lang="en-US" sz="16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/>
              </a:rPr>
              <a:t>BigQuery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/>
              </a:rPr>
              <a:t> view was created combining the historic production data with the forecasting production data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/>
              </a:rPr>
              <a:t>Google </a:t>
            </a:r>
            <a:r>
              <a:rPr kumimoji="0" lang="en-US" sz="16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/>
              </a:rPr>
              <a:t>DataStudio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/>
              </a:rPr>
              <a:t> was used for generating the visualization of the oil production future trend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alibri" panose="020F0502020204030204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A2B4BCD-CD08-4B9D-874F-B761387D56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5929" y="2220710"/>
            <a:ext cx="5497314" cy="267346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1528176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6D6306C-ED4F-4AAE-B4A5-EEA6AFAD72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81074FC-4567-4B32-8EE7-49EA45BE44A4}"/>
              </a:ext>
            </a:extLst>
          </p:cNvPr>
          <p:cNvSpPr txBox="1">
            <a:spLocks/>
          </p:cNvSpPr>
          <p:nvPr/>
        </p:nvSpPr>
        <p:spPr>
          <a:xfrm>
            <a:off x="643467" y="1698171"/>
            <a:ext cx="3962061" cy="451636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US" sz="3600" b="1">
                <a:latin typeface="+mn-lt"/>
              </a:rPr>
              <a:t>Agenda</a:t>
            </a:r>
            <a:endParaRPr lang="en-US" sz="3600" b="1" kern="1200">
              <a:solidFill>
                <a:schemeClr val="tx1"/>
              </a:solidFill>
              <a:latin typeface="+mn-lt"/>
              <a:cs typeface="Calibri Light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EC5361D-F897-4856-B945-0455A365E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15435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4508C0C5-2268-42B5-B3C8-4D0899E05F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141ACBDB-38F8-4B34-8183-BD95B4E55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739327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E00DB52-3455-4E2F-867B-A6D0516E17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653800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758C8A6-F827-434B-8EA9-56CC143E9DAC}"/>
              </a:ext>
            </a:extLst>
          </p:cNvPr>
          <p:cNvSpPr txBox="1"/>
          <p:nvPr/>
        </p:nvSpPr>
        <p:spPr>
          <a:xfrm>
            <a:off x="5070020" y="1698170"/>
            <a:ext cx="6478513" cy="45163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Business Problem and Success Criteria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Architecture Diagram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Data Collection and Pre-processing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Modelling and Evaluation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End User-Interface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Deployment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Monitoring and Maintenance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Demo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9E914C83-E0D8-4953-92D5-169D28CB43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5423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512E083-F550-46AF-8490-767ECFD00C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67297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2" descr="ISB Logo">
            <a:extLst>
              <a:ext uri="{FF2B5EF4-FFF2-40B4-BE49-F238E27FC236}">
                <a16:creationId xmlns:a16="http://schemas.microsoft.com/office/drawing/2014/main" id="{1300A59E-D5A9-4413-8C81-DC95CDF760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" t="12021" b="17586"/>
          <a:stretch/>
        </p:blipFill>
        <p:spPr bwMode="auto">
          <a:xfrm>
            <a:off x="11065934" y="6261652"/>
            <a:ext cx="863599" cy="352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8646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87EE97E-E0FE-437F-8A0B-FB0A86613B0B}"/>
              </a:ext>
            </a:extLst>
          </p:cNvPr>
          <p:cNvSpPr/>
          <p:nvPr/>
        </p:nvSpPr>
        <p:spPr>
          <a:xfrm>
            <a:off x="10215421" y="1416985"/>
            <a:ext cx="1782618" cy="3805817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E7961B-7918-4633-9B73-D63F69D60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400" y="356401"/>
            <a:ext cx="10515600" cy="73528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IN" sz="3200" b="1">
                <a:latin typeface="Calibri"/>
                <a:cs typeface="Calibri"/>
              </a:rPr>
              <a:t>Business Problem and Success Criteria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24D4B8-EB05-4600-B4A1-4A1D9A14AF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8807" y="1754909"/>
            <a:ext cx="5776575" cy="380581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IN" sz="1600" b="1" dirty="0"/>
          </a:p>
          <a:p>
            <a:pPr marL="0" indent="0">
              <a:buNone/>
            </a:pPr>
            <a:r>
              <a:rPr lang="en-IN" sz="1600" b="1" dirty="0"/>
              <a:t>Business Problem:</a:t>
            </a:r>
            <a:r>
              <a:rPr lang="en-IN" sz="1600" dirty="0"/>
              <a:t> To forecast oil production judiciously in order to meet country’s demand</a:t>
            </a:r>
            <a:endParaRPr lang="en-IN" sz="1600" dirty="0">
              <a:cs typeface="Calibri"/>
            </a:endParaRPr>
          </a:p>
          <a:p>
            <a:pPr marL="0" indent="0">
              <a:buNone/>
            </a:pPr>
            <a:endParaRPr lang="en-IN" sz="2000" dirty="0"/>
          </a:p>
          <a:p>
            <a:pPr marL="0" indent="0">
              <a:buNone/>
            </a:pPr>
            <a:r>
              <a:rPr lang="en-IN" sz="1600" b="1" dirty="0"/>
              <a:t>Business Objective:</a:t>
            </a:r>
            <a:r>
              <a:rPr lang="en-IN" sz="2000" dirty="0"/>
              <a:t> </a:t>
            </a:r>
            <a:r>
              <a:rPr lang="en-IN" sz="1600" dirty="0"/>
              <a:t>T</a:t>
            </a:r>
            <a:r>
              <a:rPr lang="en-US" sz="1600" dirty="0"/>
              <a:t>o minimize the impact in the fluctuation of oil prices on inflation rate for US market</a:t>
            </a:r>
            <a:endParaRPr lang="en-IN" sz="1600" dirty="0"/>
          </a:p>
          <a:p>
            <a:pPr marL="0" indent="0">
              <a:buNone/>
            </a:pPr>
            <a:endParaRPr lang="en-IN" sz="2000" dirty="0"/>
          </a:p>
          <a:p>
            <a:pPr marL="0" indent="0">
              <a:buNone/>
            </a:pPr>
            <a:r>
              <a:rPr lang="en-IN" sz="1600" b="1" dirty="0"/>
              <a:t>Success Criteria: </a:t>
            </a:r>
            <a:r>
              <a:rPr lang="en-IN" sz="1600" dirty="0"/>
              <a:t>The Impact of oil prices on the inflation rate is reduced.</a:t>
            </a:r>
            <a:r>
              <a:rPr lang="en-IN" sz="1600" b="1" dirty="0"/>
              <a:t> </a:t>
            </a:r>
            <a:r>
              <a:rPr lang="en-IN" sz="1600" dirty="0">
                <a:ea typeface="+mn-lt"/>
                <a:cs typeface="+mn-lt"/>
              </a:rPr>
              <a:t>On comparing the forecast with actuals, the difference should be within 10-15%. A </a:t>
            </a:r>
            <a:r>
              <a:rPr lang="en-IN" sz="1600" dirty="0"/>
              <a:t>model with the lowest AIC should forecast the oil production.</a:t>
            </a:r>
            <a:endParaRPr lang="en-IN" sz="1600" dirty="0">
              <a:cs typeface="Calibri"/>
            </a:endParaRPr>
          </a:p>
          <a:p>
            <a:pPr marL="0" indent="0">
              <a:buNone/>
            </a:pPr>
            <a:endParaRPr lang="en-IN" sz="1600" dirty="0">
              <a:cs typeface="Calibri"/>
            </a:endParaRPr>
          </a:p>
        </p:txBody>
      </p:sp>
      <p:pic>
        <p:nvPicPr>
          <p:cNvPr id="4" name="Picture 2" descr="ISB Logo">
            <a:extLst>
              <a:ext uri="{FF2B5EF4-FFF2-40B4-BE49-F238E27FC236}">
                <a16:creationId xmlns:a16="http://schemas.microsoft.com/office/drawing/2014/main" id="{9CEC8959-433F-48C6-BB14-CD65D091EB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" t="12021" b="17586"/>
          <a:stretch/>
        </p:blipFill>
        <p:spPr bwMode="auto">
          <a:xfrm>
            <a:off x="11065934" y="6271421"/>
            <a:ext cx="863599" cy="342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petrochemical plant illuminated at dusk - oil industry stock pictures, royalty-free photos &amp; images">
            <a:extLst>
              <a:ext uri="{FF2B5EF4-FFF2-40B4-BE49-F238E27FC236}">
                <a16:creationId xmlns:a16="http://schemas.microsoft.com/office/drawing/2014/main" id="{ABC5043E-6632-4E29-AAEF-AF15F2BF53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3604" y="1679862"/>
            <a:ext cx="4920098" cy="3280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67821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ISB Logo">
            <a:extLst>
              <a:ext uri="{FF2B5EF4-FFF2-40B4-BE49-F238E27FC236}">
                <a16:creationId xmlns:a16="http://schemas.microsoft.com/office/drawing/2014/main" id="{1300A59E-D5A9-4413-8C81-DC95CDF760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" t="12021" b="17586"/>
          <a:stretch/>
        </p:blipFill>
        <p:spPr bwMode="auto">
          <a:xfrm>
            <a:off x="11065934" y="6261652"/>
            <a:ext cx="863599" cy="352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023B9F8-ACFD-4392-A161-12900FC35C46}"/>
              </a:ext>
            </a:extLst>
          </p:cNvPr>
          <p:cNvSpPr txBox="1"/>
          <p:nvPr/>
        </p:nvSpPr>
        <p:spPr>
          <a:xfrm>
            <a:off x="482400" y="317818"/>
            <a:ext cx="7950994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3200" b="1">
                <a:latin typeface="Calibri"/>
                <a:cs typeface="Calibri"/>
              </a:rPr>
              <a:t>Architecture Diagram</a:t>
            </a:r>
          </a:p>
        </p:txBody>
      </p:sp>
      <p:pic>
        <p:nvPicPr>
          <p:cNvPr id="3" name="Picture 5" descr="Diagram&#10;&#10;Description automatically generated">
            <a:extLst>
              <a:ext uri="{FF2B5EF4-FFF2-40B4-BE49-F238E27FC236}">
                <a16:creationId xmlns:a16="http://schemas.microsoft.com/office/drawing/2014/main" id="{B0CC5D5F-03CC-4CE8-A0E8-EB798011E4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817" y="819785"/>
            <a:ext cx="10638366" cy="5430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1266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F20B5D8-FB06-4CB6-8069-E72BC824E8F6}"/>
              </a:ext>
            </a:extLst>
          </p:cNvPr>
          <p:cNvSpPr txBox="1"/>
          <p:nvPr/>
        </p:nvSpPr>
        <p:spPr>
          <a:xfrm>
            <a:off x="482398" y="356400"/>
            <a:ext cx="6094854" cy="58477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3200" b="1">
                <a:latin typeface="Calibri"/>
                <a:cs typeface="Calibri"/>
              </a:rPr>
              <a:t>Data Collection and Pre-processing</a:t>
            </a:r>
          </a:p>
        </p:txBody>
      </p:sp>
      <p:pic>
        <p:nvPicPr>
          <p:cNvPr id="4" name="Picture 2" descr="ISB Logo">
            <a:extLst>
              <a:ext uri="{FF2B5EF4-FFF2-40B4-BE49-F238E27FC236}">
                <a16:creationId xmlns:a16="http://schemas.microsoft.com/office/drawing/2014/main" id="{9CEC8959-433F-48C6-BB14-CD65D091EB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" t="12021" b="17586"/>
          <a:stretch/>
        </p:blipFill>
        <p:spPr bwMode="auto">
          <a:xfrm>
            <a:off x="11065934" y="6271421"/>
            <a:ext cx="863599" cy="342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CC2DB16-15E5-4E10-8091-ADBF478B1442}"/>
              </a:ext>
            </a:extLst>
          </p:cNvPr>
          <p:cNvSpPr txBox="1"/>
          <p:nvPr/>
        </p:nvSpPr>
        <p:spPr>
          <a:xfrm>
            <a:off x="482398" y="1184142"/>
            <a:ext cx="9393121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 Extraction - Oil Production</a:t>
            </a:r>
            <a:endParaRPr kumimoji="0" lang="en-US" sz="1600" b="1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Calibri"/>
            </a:endParaRPr>
          </a:p>
          <a:p>
            <a:pPr marL="285750" indent="-285750">
              <a:buFont typeface="Arial"/>
              <a:buChar char="•"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Website</a:t>
            </a:r>
            <a:r>
              <a:rPr lang="en-US" sz="1600">
                <a:latin typeface="Calibri" panose="020F0502020204030204"/>
              </a:rPr>
              <a:t>	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</a:t>
            </a:r>
            <a:r>
              <a:rPr lang="en-US" sz="1600">
                <a:latin typeface="Calibri" panose="020F0502020204030204"/>
              </a:rPr>
              <a:t> </a:t>
            </a:r>
            <a:r>
              <a:rPr lang="en-US" sz="1600" u="sng">
                <a:solidFill>
                  <a:schemeClr val="accent1"/>
                </a:solidFill>
                <a:latin typeface="Calibri" panose="020F0502020204030204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www.eia.gov</a:t>
            </a:r>
            <a:endParaRPr lang="en-US" sz="1600" b="0" i="1" u="sng" strike="noStrike" kern="1200" cap="none" spc="0" normalizeH="0" baseline="0" noProof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Calibri" panose="020F0502020204030204"/>
              <a:cs typeface="Calibri" panose="020F0502020204030204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Country	: USA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Calibri" panose="020F0502020204030204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Frequency 	: Monthly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Calibri" panose="020F0502020204030204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Calibri" panose="020F0502020204030204"/>
              </a:rPr>
              <a:t>Duration    	: Jan 2002 – </a:t>
            </a:r>
            <a:r>
              <a:rPr lang="en-US" sz="1600">
                <a:latin typeface="Calibri" panose="020F0502020204030204"/>
                <a:cs typeface="Calibri" panose="020F0502020204030204"/>
              </a:rPr>
              <a:t>Dec 2021</a:t>
            </a:r>
            <a:endParaRPr lang="en-US" sz="16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411A592-12E9-4E25-9A1A-205B503EDC34}"/>
              </a:ext>
            </a:extLst>
          </p:cNvPr>
          <p:cNvSpPr txBox="1"/>
          <p:nvPr/>
        </p:nvSpPr>
        <p:spPr>
          <a:xfrm>
            <a:off x="482399" y="2744157"/>
            <a:ext cx="4926999" cy="303955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 Pre-processing</a:t>
            </a:r>
            <a:r>
              <a:rPr lang="en-US" sz="1600" b="1">
                <a:latin typeface="Calibri" panose="020F0502020204030204"/>
              </a:rPr>
              <a:t> 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IN" sz="1600">
                <a:latin typeface="Calibri" panose="020F0502020204030204"/>
                <a:cs typeface="Calibri" panose="020F0502020204030204"/>
              </a:rPr>
              <a:t>Transforming column fashioned data to rows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IN" sz="1600">
                <a:latin typeface="Calibri" panose="020F0502020204030204"/>
                <a:cs typeface="Calibri" panose="020F0502020204030204"/>
              </a:rPr>
              <a:t>Date string to actual dates in YY-MM-DD format</a:t>
            </a:r>
            <a:endParaRPr lang="en-IN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IN" sz="1600">
                <a:latin typeface="Calibri" panose="020F0502020204030204"/>
                <a:cs typeface="Calibri" panose="020F0502020204030204"/>
              </a:rPr>
              <a:t>Removing white spaces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IN" sz="1600">
                <a:latin typeface="Calibri" panose="020F0502020204030204"/>
                <a:cs typeface="Calibri" panose="020F0502020204030204"/>
              </a:rPr>
              <a:t>Delete rows with NULL values</a:t>
            </a:r>
            <a:endParaRPr lang="en-IN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IN" sz="1600">
                <a:latin typeface="Calibri" panose="020F0502020204030204"/>
                <a:cs typeface="Calibri" panose="020F0502020204030204"/>
              </a:rPr>
              <a:t>Handle duplicate timestamps by taking the mean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IN" sz="1600">
                <a:latin typeface="Calibri" panose="020F0502020204030204"/>
                <a:cs typeface="Calibri" panose="020F0502020204030204"/>
              </a:rPr>
              <a:t>Interpolate missing data using local linear interpolation</a:t>
            </a:r>
            <a:endParaRPr lang="en-US" sz="1600">
              <a:latin typeface="Calibri" panose="020F0502020204030204"/>
              <a:cs typeface="Calibri" panose="020F0502020204030204"/>
            </a:endParaRPr>
          </a:p>
        </p:txBody>
      </p:sp>
      <p:pic>
        <p:nvPicPr>
          <p:cNvPr id="2" name="Picture 4" descr="Chart&#10;&#10;Description automatically generated">
            <a:extLst>
              <a:ext uri="{FF2B5EF4-FFF2-40B4-BE49-F238E27FC236}">
                <a16:creationId xmlns:a16="http://schemas.microsoft.com/office/drawing/2014/main" id="{AC4208F1-7726-4DA8-96CD-5DF1BBD468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6324" y="1602636"/>
            <a:ext cx="6717175" cy="3045057"/>
          </a:xfrm>
          <a:prstGeom prst="rect">
            <a:avLst/>
          </a:prstGeom>
          <a:ln w="6350"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7211864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ISB Logo">
            <a:extLst>
              <a:ext uri="{FF2B5EF4-FFF2-40B4-BE49-F238E27FC236}">
                <a16:creationId xmlns:a16="http://schemas.microsoft.com/office/drawing/2014/main" id="{1300A59E-D5A9-4413-8C81-DC95CDF760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" t="12021" b="17586"/>
          <a:stretch/>
        </p:blipFill>
        <p:spPr bwMode="auto">
          <a:xfrm>
            <a:off x="11065934" y="6261652"/>
            <a:ext cx="863599" cy="352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Diagram&#10;&#10;Description automatically generated">
            <a:extLst>
              <a:ext uri="{FF2B5EF4-FFF2-40B4-BE49-F238E27FC236}">
                <a16:creationId xmlns:a16="http://schemas.microsoft.com/office/drawing/2014/main" id="{2AE9A1EB-90D7-4B19-BA14-C91C7D429D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2547" y="1046933"/>
            <a:ext cx="8227698" cy="5475132"/>
          </a:xfrm>
          <a:prstGeom prst="rect">
            <a:avLst/>
          </a:prstGeom>
          <a:ln w="6350">
            <a:solidFill>
              <a:schemeClr val="bg1">
                <a:lumMod val="85000"/>
              </a:schemeClr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0D329C8-20F3-41AE-B8AC-9F0C26986AED}"/>
              </a:ext>
            </a:extLst>
          </p:cNvPr>
          <p:cNvSpPr txBox="1"/>
          <p:nvPr/>
        </p:nvSpPr>
        <p:spPr>
          <a:xfrm>
            <a:off x="1985057" y="6518475"/>
            <a:ext cx="2559933" cy="2539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50" i="1">
                <a:cs typeface="Calibri"/>
              </a:rPr>
              <a:t>Source: </a:t>
            </a:r>
            <a:r>
              <a:rPr lang="en-US" sz="1050" i="1">
                <a:cs typeface="Calibri"/>
                <a:hlinkClick r:id="rId5"/>
              </a:rPr>
              <a:t>GCP Official Documentation</a:t>
            </a:r>
            <a:endParaRPr lang="en-US" sz="1050" i="1">
              <a:cs typeface="Calibri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5F8A1FC-658E-4A53-A2E1-30DA42A71B46}"/>
              </a:ext>
            </a:extLst>
          </p:cNvPr>
          <p:cNvSpPr txBox="1"/>
          <p:nvPr/>
        </p:nvSpPr>
        <p:spPr>
          <a:xfrm>
            <a:off x="482400" y="356400"/>
            <a:ext cx="6094854" cy="58477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IN" sz="3200" b="1">
                <a:latin typeface="Calibri"/>
                <a:cs typeface="Calibri"/>
              </a:rPr>
              <a:t>Modelling and Evaluation</a:t>
            </a:r>
            <a:endParaRPr lang="en-US" sz="3200" b="1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374455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ISB Logo">
            <a:extLst>
              <a:ext uri="{FF2B5EF4-FFF2-40B4-BE49-F238E27FC236}">
                <a16:creationId xmlns:a16="http://schemas.microsoft.com/office/drawing/2014/main" id="{1300A59E-D5A9-4413-8C81-DC95CDF760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" t="12021" b="17586"/>
          <a:stretch/>
        </p:blipFill>
        <p:spPr bwMode="auto">
          <a:xfrm>
            <a:off x="11065934" y="6261652"/>
            <a:ext cx="863599" cy="352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E66B540-757A-4B69-94DA-B222B258A0A8}"/>
              </a:ext>
            </a:extLst>
          </p:cNvPr>
          <p:cNvSpPr txBox="1"/>
          <p:nvPr/>
        </p:nvSpPr>
        <p:spPr>
          <a:xfrm>
            <a:off x="482400" y="356400"/>
            <a:ext cx="6094854" cy="58477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IN" sz="3200" b="1">
                <a:latin typeface="Calibri"/>
                <a:cs typeface="Calibri"/>
              </a:rPr>
              <a:t>Modelling and Evaluation</a:t>
            </a:r>
            <a:endParaRPr lang="en-US" sz="3200" b="1">
              <a:latin typeface="Calibri"/>
              <a:cs typeface="Calibri"/>
            </a:endParaRPr>
          </a:p>
        </p:txBody>
      </p:sp>
      <p:pic>
        <p:nvPicPr>
          <p:cNvPr id="3" name="Picture 3" descr="Table&#10;&#10;Description automatically generated">
            <a:extLst>
              <a:ext uri="{FF2B5EF4-FFF2-40B4-BE49-F238E27FC236}">
                <a16:creationId xmlns:a16="http://schemas.microsoft.com/office/drawing/2014/main" id="{49CF36B3-935A-407A-9E75-8BFDAA63F6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173" y="1242978"/>
            <a:ext cx="10459653" cy="4381691"/>
          </a:xfrm>
          <a:prstGeom prst="rect">
            <a:avLst/>
          </a:prstGeom>
          <a:ln w="6350"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0811120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02D7957-4A5A-4B04-8A4A-9B9DB82178A7}"/>
              </a:ext>
            </a:extLst>
          </p:cNvPr>
          <p:cNvSpPr txBox="1"/>
          <p:nvPr/>
        </p:nvSpPr>
        <p:spPr>
          <a:xfrm>
            <a:off x="482400" y="356400"/>
            <a:ext cx="6094854" cy="58477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IN" sz="3200" b="1" dirty="0">
                <a:latin typeface="Calibri"/>
                <a:cs typeface="Calibri"/>
              </a:rPr>
              <a:t>Modelling and Evaluation</a:t>
            </a:r>
            <a:endParaRPr lang="en-US" sz="3200" b="1" dirty="0">
              <a:latin typeface="Calibri"/>
              <a:cs typeface="Calibr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0E80445-2138-42F4-AC3C-CEC45D4E0D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8058" y="1109352"/>
            <a:ext cx="9175884" cy="5392248"/>
          </a:xfrm>
          <a:prstGeom prst="rect">
            <a:avLst/>
          </a:prstGeom>
          <a:ln w="6350"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1206819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EE759D67ED920428865566794E6340D" ma:contentTypeVersion="6" ma:contentTypeDescription="Create a new document." ma:contentTypeScope="" ma:versionID="5ae44a59842bfa1528b15776b44c1b67">
  <xsd:schema xmlns:xsd="http://www.w3.org/2001/XMLSchema" xmlns:xs="http://www.w3.org/2001/XMLSchema" xmlns:p="http://schemas.microsoft.com/office/2006/metadata/properties" xmlns:ns3="54ae78bf-62f9-4ee0-b45b-74b9f670332b" xmlns:ns4="d6c6dfec-9400-4612-942b-ce9a1c701fee" targetNamespace="http://schemas.microsoft.com/office/2006/metadata/properties" ma:root="true" ma:fieldsID="8e8b6f6f381933aa22eecba61ed4160e" ns3:_="" ns4:_="">
    <xsd:import namespace="54ae78bf-62f9-4ee0-b45b-74b9f670332b"/>
    <xsd:import namespace="d6c6dfec-9400-4612-942b-ce9a1c701fee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4ae78bf-62f9-4ee0-b45b-74b9f670332b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6c6dfec-9400-4612-942b-ce9a1c701fe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550CED15-5986-4725-81B3-35BDABFC31C6}">
  <ds:schemaRefs>
    <ds:schemaRef ds:uri="54ae78bf-62f9-4ee0-b45b-74b9f670332b"/>
    <ds:schemaRef ds:uri="d6c6dfec-9400-4612-942b-ce9a1c701fee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0/xmlns/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F36D1051-F59F-412B-8E80-5EF40DBA17E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BAEE84F-5FE6-406B-A913-6449F9BC0C09}">
  <ds:schemaRefs>
    <ds:schemaRef ds:uri="54ae78bf-62f9-4ee0-b45b-74b9f670332b"/>
    <ds:schemaRef ds:uri="d6c6dfec-9400-4612-942b-ce9a1c701fee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1518</TotalTime>
  <Words>809</Words>
  <Application>Microsoft Office PowerPoint</Application>
  <PresentationFormat>Widescreen</PresentationFormat>
  <Paragraphs>125</Paragraphs>
  <Slides>23</Slides>
  <Notes>4</Notes>
  <HiddenSlides>2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23</vt:i4>
      </vt:variant>
    </vt:vector>
  </HeadingPairs>
  <TitlesOfParts>
    <vt:vector size="32" baseType="lpstr">
      <vt:lpstr>Arial</vt:lpstr>
      <vt:lpstr>Calibri</vt:lpstr>
      <vt:lpstr>Calibri Light</vt:lpstr>
      <vt:lpstr>Lato</vt:lpstr>
      <vt:lpstr>Montserrat Semi Bold</vt:lpstr>
      <vt:lpstr>Roboto</vt:lpstr>
      <vt:lpstr>Southampton Script® Demo Versio</vt:lpstr>
      <vt:lpstr>Office Theme</vt:lpstr>
      <vt:lpstr>1_Office Theme</vt:lpstr>
      <vt:lpstr>PowerPoint Presentation</vt:lpstr>
      <vt:lpstr>PowerPoint Presentation</vt:lpstr>
      <vt:lpstr>PowerPoint Presentation</vt:lpstr>
      <vt:lpstr>Business Problem and Success Criteria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Suprateek Pande</dc:creator>
  <cp:lastModifiedBy>Abhishek Boorugu</cp:lastModifiedBy>
  <cp:revision>52</cp:revision>
  <dcterms:created xsi:type="dcterms:W3CDTF">2022-01-23T14:15:18Z</dcterms:created>
  <dcterms:modified xsi:type="dcterms:W3CDTF">2022-02-20T11:58:10Z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0x0101002EE759D67ED920428865566794E6340D</vt:lpwstr>
  </property>
</Properties>
</file>